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4" r:id="rId1"/>
    <p:sldMasterId id="2147483676" r:id="rId2"/>
    <p:sldMasterId id="2147483688" r:id="rId3"/>
    <p:sldMasterId id="2147483700" r:id="rId4"/>
    <p:sldMasterId id="2147483712" r:id="rId5"/>
  </p:sldMasterIdLst>
  <p:notesMasterIdLst>
    <p:notesMasterId r:id="rId26"/>
  </p:notesMasterIdLst>
  <p:sldIdLst>
    <p:sldId id="945" r:id="rId6"/>
    <p:sldId id="944" r:id="rId7"/>
    <p:sldId id="946" r:id="rId8"/>
    <p:sldId id="947" r:id="rId9"/>
    <p:sldId id="948" r:id="rId10"/>
    <p:sldId id="949" r:id="rId11"/>
    <p:sldId id="950" r:id="rId12"/>
    <p:sldId id="951" r:id="rId13"/>
    <p:sldId id="952" r:id="rId14"/>
    <p:sldId id="953" r:id="rId15"/>
    <p:sldId id="954" r:id="rId16"/>
    <p:sldId id="955" r:id="rId17"/>
    <p:sldId id="956" r:id="rId18"/>
    <p:sldId id="957" r:id="rId19"/>
    <p:sldId id="958" r:id="rId20"/>
    <p:sldId id="959" r:id="rId21"/>
    <p:sldId id="960" r:id="rId22"/>
    <p:sldId id="961" r:id="rId23"/>
    <p:sldId id="962" r:id="rId24"/>
    <p:sldId id="963" r:id="rId25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2A00"/>
    <a:srgbClr val="66FF33"/>
    <a:srgbClr val="EA2D00"/>
    <a:srgbClr val="99FF33"/>
    <a:srgbClr val="FFFF00"/>
    <a:srgbClr val="FFFF66"/>
    <a:srgbClr val="66FF66"/>
    <a:srgbClr val="C4E4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628" autoAdjust="0"/>
    <p:restoredTop sz="93060" autoAdjust="0"/>
  </p:normalViewPr>
  <p:slideViewPr>
    <p:cSldViewPr>
      <p:cViewPr>
        <p:scale>
          <a:sx n="70" d="100"/>
          <a:sy n="70" d="100"/>
        </p:scale>
        <p:origin x="-1656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07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2A340427-C68D-4FBF-B519-85610A03D9D4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73796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75596F-6E4E-415C-8547-F1C58999287E}" type="slidenum">
              <a:rPr lang="tr-TR">
                <a:solidFill>
                  <a:prstClr val="black"/>
                </a:solidFill>
              </a:rPr>
              <a:pPr/>
              <a:t>1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404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682217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75596F-6E4E-415C-8547-F1C58999287E}" type="slidenum">
              <a:rPr lang="tr-TR">
                <a:solidFill>
                  <a:prstClr val="black"/>
                </a:solidFill>
              </a:rPr>
              <a:pPr/>
              <a:t>10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404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aaa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32174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75596F-6E4E-415C-8547-F1C58999287E}" type="slidenum">
              <a:rPr lang="tr-TR">
                <a:solidFill>
                  <a:prstClr val="black"/>
                </a:solidFill>
              </a:rPr>
              <a:pPr/>
              <a:t>11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404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aaa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32174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75596F-6E4E-415C-8547-F1C58999287E}" type="slidenum">
              <a:rPr lang="tr-TR">
                <a:solidFill>
                  <a:prstClr val="black"/>
                </a:solidFill>
              </a:rPr>
              <a:pPr/>
              <a:t>12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404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aaa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32174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75596F-6E4E-415C-8547-F1C58999287E}" type="slidenum">
              <a:rPr lang="tr-TR">
                <a:solidFill>
                  <a:prstClr val="black"/>
                </a:solidFill>
              </a:rPr>
              <a:pPr/>
              <a:t>13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404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aaa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321740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75596F-6E4E-415C-8547-F1C58999287E}" type="slidenum">
              <a:rPr lang="tr-TR">
                <a:solidFill>
                  <a:prstClr val="black"/>
                </a:solidFill>
              </a:rPr>
              <a:pPr/>
              <a:t>14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404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aaa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321740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75596F-6E4E-415C-8547-F1C58999287E}" type="slidenum">
              <a:rPr lang="tr-TR">
                <a:solidFill>
                  <a:prstClr val="black"/>
                </a:solidFill>
              </a:rPr>
              <a:pPr/>
              <a:t>15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404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aaa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321740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75596F-6E4E-415C-8547-F1C58999287E}" type="slidenum">
              <a:rPr lang="tr-TR">
                <a:solidFill>
                  <a:prstClr val="black"/>
                </a:solidFill>
              </a:rPr>
              <a:pPr/>
              <a:t>16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404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aaa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321740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75596F-6E4E-415C-8547-F1C58999287E}" type="slidenum">
              <a:rPr lang="tr-TR">
                <a:solidFill>
                  <a:prstClr val="black"/>
                </a:solidFill>
              </a:rPr>
              <a:pPr/>
              <a:t>17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404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/>
              <a:t>aaa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032174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75596F-6E4E-415C-8547-F1C58999287E}" type="slidenum">
              <a:rPr lang="tr-TR">
                <a:solidFill>
                  <a:prstClr val="black"/>
                </a:solidFill>
              </a:rPr>
              <a:pPr/>
              <a:t>2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404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aaa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26896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75596F-6E4E-415C-8547-F1C58999287E}" type="slidenum">
              <a:rPr lang="tr-TR">
                <a:solidFill>
                  <a:prstClr val="black"/>
                </a:solidFill>
              </a:rPr>
              <a:pPr/>
              <a:t>3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404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aaa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91140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75596F-6E4E-415C-8547-F1C58999287E}" type="slidenum">
              <a:rPr lang="tr-TR">
                <a:solidFill>
                  <a:prstClr val="black"/>
                </a:solidFill>
              </a:rPr>
              <a:pPr/>
              <a:t>4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404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aaa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32174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75596F-6E4E-415C-8547-F1C58999287E}" type="slidenum">
              <a:rPr lang="tr-TR">
                <a:solidFill>
                  <a:prstClr val="black"/>
                </a:solidFill>
              </a:rPr>
              <a:pPr/>
              <a:t>5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404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aaa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91140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75596F-6E4E-415C-8547-F1C58999287E}" type="slidenum">
              <a:rPr lang="tr-TR">
                <a:solidFill>
                  <a:prstClr val="black"/>
                </a:solidFill>
              </a:rPr>
              <a:pPr/>
              <a:t>6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404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aaa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91140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75596F-6E4E-415C-8547-F1C58999287E}" type="slidenum">
              <a:rPr lang="tr-TR">
                <a:solidFill>
                  <a:prstClr val="black"/>
                </a:solidFill>
              </a:rPr>
              <a:pPr/>
              <a:t>7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404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aaa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91140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75596F-6E4E-415C-8547-F1C58999287E}" type="slidenum">
              <a:rPr lang="tr-TR">
                <a:solidFill>
                  <a:prstClr val="black"/>
                </a:solidFill>
              </a:rPr>
              <a:pPr/>
              <a:t>8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404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aaa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91140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75596F-6E4E-415C-8547-F1C58999287E}" type="slidenum">
              <a:rPr lang="tr-TR">
                <a:solidFill>
                  <a:prstClr val="black"/>
                </a:solidFill>
              </a:rPr>
              <a:pPr/>
              <a:t>9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404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aaa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91140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50BD5-98B6-4427-AF55-4200186D8DA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0726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C961F-7603-4637-AE02-B6FC01BF500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4362941"/>
      </p:ext>
    </p:extLst>
  </p:cSld>
  <p:clrMapOvr>
    <a:masterClrMapping/>
  </p:clrMapOvr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946D-2F45-427A-90AC-DFE430151F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75398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50BD5-98B6-4427-AF55-4200186D8DA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59778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0C42B-938C-4867-A3AA-49984040DB1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56226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7B182-A6E9-400D-824E-96780980765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96840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06E8F-1B67-4E6E-B1D3-5294987BD5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58470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5818D-4B51-4990-A9DB-5BE1726B16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6526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3FEEA-BD37-4068-BE15-4D1FB71C9E5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41756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BDB9A-A015-4567-9ECF-F5515859B89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44085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20D33-186D-4D8D-A56F-43458411633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9664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0C42B-938C-4867-A3AA-49984040DB1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264778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24328-FC03-4E04-A7DF-FD3AD7A7DC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7395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C961F-7603-4637-AE02-B6FC01BF500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7009043"/>
      </p:ext>
    </p:extLst>
  </p:cSld>
  <p:clrMapOvr>
    <a:masterClrMapping/>
  </p:clrMapOvr>
  <p:hf hdr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946D-2F45-427A-90AC-DFE430151F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176164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50BD5-98B6-4427-AF55-4200186D8DA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884247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0C42B-938C-4867-A3AA-49984040DB1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563986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7B182-A6E9-400D-824E-96780980765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558380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06E8F-1B67-4E6E-B1D3-5294987BD5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69206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5818D-4B51-4990-A9DB-5BE1726B16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557807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3FEEA-BD37-4068-BE15-4D1FB71C9E5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405402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BDB9A-A015-4567-9ECF-F5515859B89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2716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7B182-A6E9-400D-824E-96780980765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012942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20D33-186D-4D8D-A56F-43458411633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195122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24328-FC03-4E04-A7DF-FD3AD7A7DC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739568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C961F-7603-4637-AE02-B6FC01BF500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9607141"/>
      </p:ext>
    </p:extLst>
  </p:cSld>
  <p:clrMapOvr>
    <a:masterClrMapping/>
  </p:clrMapOvr>
  <p:hf hdr="0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946D-2F45-427A-90AC-DFE430151F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866424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50BD5-98B6-4427-AF55-4200186D8DA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51433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0C42B-938C-4867-A3AA-49984040DB1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554400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7B182-A6E9-400D-824E-96780980765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510766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06E8F-1B67-4E6E-B1D3-5294987BD5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718181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5818D-4B51-4990-A9DB-5BE1726B16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525423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3FEEA-BD37-4068-BE15-4D1FB71C9E5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7876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06E8F-1B67-4E6E-B1D3-5294987BD5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472394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BDB9A-A015-4567-9ECF-F5515859B89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058082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20D33-186D-4D8D-A56F-43458411633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255334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24328-FC03-4E04-A7DF-FD3AD7A7DC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760314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C961F-7603-4637-AE02-B6FC01BF500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6318494"/>
      </p:ext>
    </p:extLst>
  </p:cSld>
  <p:clrMapOvr>
    <a:masterClrMapping/>
  </p:clrMapOvr>
  <p:hf hdr="0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946D-2F45-427A-90AC-DFE430151F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699737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50BD5-98B6-4427-AF55-4200186D8DA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722378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0C42B-938C-4867-A3AA-49984040DB1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664021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7B182-A6E9-400D-824E-96780980765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101825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06E8F-1B67-4E6E-B1D3-5294987BD5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291893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5818D-4B51-4990-A9DB-5BE1726B16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6371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5818D-4B51-4990-A9DB-5BE1726B16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5012178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3FEEA-BD37-4068-BE15-4D1FB71C9E5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299110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BDB9A-A015-4567-9ECF-F5515859B89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817486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20D33-186D-4D8D-A56F-43458411633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0628860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24328-FC03-4E04-A7DF-FD3AD7A7DC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564716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C961F-7603-4637-AE02-B6FC01BF500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5924836"/>
      </p:ext>
    </p:extLst>
  </p:cSld>
  <p:clrMapOvr>
    <a:masterClrMapping/>
  </p:clrMapOvr>
  <p:hf hdr="0"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946D-2F45-427A-90AC-DFE430151F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484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3FEEA-BD37-4068-BE15-4D1FB71C9E5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3162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BDB9A-A015-4567-9ECF-F5515859B89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323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20D33-186D-4D8D-A56F-43458411633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5328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24328-FC03-4E04-A7DF-FD3AD7A7DC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9956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4C961F-7603-4637-AE02-B6FC01BF500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7933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4C961F-7603-4637-AE02-B6FC01BF500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453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4C961F-7603-4637-AE02-B6FC01BF500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3322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4C961F-7603-4637-AE02-B6FC01BF500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9675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4C961F-7603-4637-AE02-B6FC01BF500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474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6.xml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6.xml"/><Relationship Id="rId5" Type="http://schemas.openxmlformats.org/officeDocument/2006/relationships/image" Target="../media/image7.png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6.xml"/><Relationship Id="rId4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6.xml"/><Relationship Id="rId4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6.xml"/><Relationship Id="rId4" Type="http://schemas.openxmlformats.org/officeDocument/2006/relationships/image" Target="../media/image2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6.xml"/><Relationship Id="rId4" Type="http://schemas.openxmlformats.org/officeDocument/2006/relationships/image" Target="../media/image2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6.xml"/><Relationship Id="rId5" Type="http://schemas.openxmlformats.org/officeDocument/2006/relationships/image" Target="../media/image8.emf"/><Relationship Id="rId4" Type="http://schemas.openxmlformats.org/officeDocument/2006/relationships/image" Target="../media/image2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6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2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6.xml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6.xml"/><Relationship Id="rId4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4.xml"/><Relationship Id="rId5" Type="http://schemas.openxmlformats.org/officeDocument/2006/relationships/image" Target="../media/image5.pn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5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5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5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5.xml"/><Relationship Id="rId5" Type="http://schemas.openxmlformats.org/officeDocument/2006/relationships/image" Target="../media/image6.png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5.xml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5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69053" y="1916832"/>
            <a:ext cx="8418586" cy="4713770"/>
          </a:xfrm>
        </p:spPr>
        <p:txBody>
          <a:bodyPr>
            <a:normAutofit/>
          </a:bodyPr>
          <a:lstStyle/>
          <a:p>
            <a:pPr marL="0" lvl="0" indent="0" algn="ctr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Electronic  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Circuits II </a:t>
            </a:r>
            <a:endParaRPr lang="en-US" sz="3200" b="1" dirty="0">
              <a:solidFill>
                <a:srgbClr val="C0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indent="0" algn="ctr" defTabSz="914400" fontAlgn="base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Clr>
                <a:srgbClr val="CC0000"/>
              </a:buClr>
              <a:buNone/>
            </a:pPr>
            <a:endParaRPr lang="en-US" sz="2400" kern="0" dirty="0" smtClean="0">
              <a:solidFill>
                <a:srgbClr val="000000"/>
              </a:solidFill>
              <a:latin typeface="Times New Roman"/>
              <a:ea typeface="Calibri"/>
            </a:endParaRPr>
          </a:p>
          <a:p>
            <a:pPr marL="0" indent="0" algn="ctr" defTabSz="914400" fontAlgn="base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Clr>
                <a:srgbClr val="CC0000"/>
              </a:buClr>
              <a:buNone/>
            </a:pPr>
            <a:r>
              <a:rPr lang="en-US" sz="2400" b="1" kern="0" dirty="0" smtClean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Second Year_ </a:t>
            </a:r>
            <a:r>
              <a:rPr lang="en-US" sz="2400" b="1" kern="0" dirty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Lecture </a:t>
            </a:r>
            <a:r>
              <a:rPr lang="en-US" sz="2400" b="1" kern="0" dirty="0" smtClean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4</a:t>
            </a:r>
            <a:endParaRPr lang="en-US" sz="2400" b="1" kern="0" dirty="0">
              <a:solidFill>
                <a:srgbClr val="000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lvl="0" indent="0" algn="ctr" defTabSz="914400" fontAlgn="base">
              <a:lnSpc>
                <a:spcPct val="160000"/>
              </a:lnSpc>
              <a:spcBef>
                <a:spcPts val="0"/>
              </a:spcBef>
              <a:spcAft>
                <a:spcPts val="1000"/>
              </a:spcAft>
              <a:buClr>
                <a:srgbClr val="CC0000"/>
              </a:buClr>
              <a:buNone/>
            </a:pPr>
            <a:r>
              <a:rPr lang="en-US" sz="3100" b="1" kern="0" dirty="0" smtClean="0">
                <a:solidFill>
                  <a:srgbClr val="000000"/>
                </a:solidFill>
                <a:latin typeface="Times New Roman"/>
                <a:ea typeface="Calibri"/>
              </a:rPr>
              <a:t>lecturer</a:t>
            </a:r>
            <a:endParaRPr lang="en-US" sz="3100" b="1" kern="0" dirty="0">
              <a:solidFill>
                <a:srgbClr val="FF0000"/>
              </a:solidFill>
              <a:latin typeface="Times New Roman"/>
              <a:ea typeface="Calibri"/>
            </a:endParaRPr>
          </a:p>
          <a:p>
            <a:pPr marL="0" lvl="0" indent="0" algn="ctr" defTabSz="914400" fontAlgn="base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Clr>
                <a:srgbClr val="CC0000"/>
              </a:buClr>
              <a:buNone/>
            </a:pPr>
            <a:r>
              <a:rPr lang="en-US" sz="2400" b="1" dirty="0" err="1" smtClean="0">
                <a:solidFill>
                  <a:schemeClr val="accent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Wisam</a:t>
            </a:r>
            <a:r>
              <a:rPr lang="en-US" sz="2400" b="1" dirty="0" smtClean="0">
                <a:solidFill>
                  <a:schemeClr val="accent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Hayder</a:t>
            </a:r>
            <a:endParaRPr lang="en-US" sz="2400" b="1" dirty="0">
              <a:solidFill>
                <a:schemeClr val="accent1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lvl="0" indent="0" algn="ctr" defTabSz="914400" fontAlgn="base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Clr>
                <a:srgbClr val="CC0000"/>
              </a:buClr>
              <a:buNone/>
            </a:pPr>
            <a:endParaRPr lang="en-US" sz="1800" b="1" kern="0" dirty="0">
              <a:solidFill>
                <a:srgbClr val="000000"/>
              </a:solidFill>
              <a:latin typeface="Times New Roman"/>
              <a:ea typeface="Calibri"/>
            </a:endParaRPr>
          </a:p>
          <a:p>
            <a:pPr marL="0" lvl="0" indent="0" algn="ctr" defTabSz="914400" fontAlgn="base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Clr>
                <a:srgbClr val="CC0000"/>
              </a:buClr>
              <a:buNone/>
            </a:pPr>
            <a:r>
              <a:rPr lang="en-US" sz="1200" b="1" kern="0" dirty="0" smtClean="0">
                <a:latin typeface="Times New Roman"/>
                <a:ea typeface="Calibri"/>
              </a:rPr>
              <a:t>2021</a:t>
            </a:r>
            <a:endParaRPr lang="en-US" sz="1200" b="1" kern="0" dirty="0">
              <a:latin typeface="Times New Roman"/>
              <a:ea typeface="Calibri"/>
            </a:endParaRPr>
          </a:p>
          <a:p>
            <a:pPr marL="0" lvl="0" indent="0" algn="ctr" defTabSz="91440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sz="1200" dirty="0">
              <a:solidFill>
                <a:srgbClr val="000000"/>
              </a:solidFill>
              <a:latin typeface="verdana" pitchFamily="34" charset="0"/>
            </a:endParaRPr>
          </a:p>
          <a:p>
            <a:pPr marL="0" indent="0" algn="ctr">
              <a:buNone/>
            </a:pPr>
            <a:endParaRPr lang="tr-TR" sz="1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44B2E-4EE9-46FD-B006-EDCB65ADD5EE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4" name="Düz Bağlayıcı 3"/>
          <p:cNvCxnSpPr/>
          <p:nvPr/>
        </p:nvCxnSpPr>
        <p:spPr>
          <a:xfrm>
            <a:off x="218687" y="1556792"/>
            <a:ext cx="8568952" cy="0"/>
          </a:xfrm>
          <a:prstGeom prst="lin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Bağlayıcı 8"/>
          <p:cNvCxnSpPr/>
          <p:nvPr/>
        </p:nvCxnSpPr>
        <p:spPr>
          <a:xfrm>
            <a:off x="323528" y="6453336"/>
            <a:ext cx="8424936" cy="0"/>
          </a:xfrm>
          <a:prstGeom prst="lin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218687" y="250723"/>
            <a:ext cx="8001000" cy="11055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DIYALA UNIVERSITY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COLLEGE OF ENGINEERING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DEPARTMENT OF COMMUNICATION ENGINEERING </a:t>
            </a:r>
            <a:endParaRPr lang="tr-TR" sz="2400" dirty="0"/>
          </a:p>
        </p:txBody>
      </p:sp>
      <p:pic>
        <p:nvPicPr>
          <p:cNvPr id="12" name="Picture 2" descr="C:\Users\user\Desktop\download (1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356" y="51013"/>
            <a:ext cx="857707" cy="857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user\Desktop\image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361" y="22321"/>
            <a:ext cx="678423" cy="958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0350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2663" y="0"/>
            <a:ext cx="8001000" cy="1052736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solidFill>
                  <a:srgbClr val="005AAB"/>
                </a:solidFill>
                <a:latin typeface="Agency FB" pitchFamily="34" charset="0"/>
                <a:cs typeface="Ali_K_Alwand" pitchFamily="2" charset="-78"/>
              </a:rPr>
              <a:t>6. Transformer-Coupled Amplifier</a:t>
            </a:r>
            <a:endParaRPr lang="tr-TR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29878" y="1268760"/>
            <a:ext cx="8418586" cy="4968551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Clr>
                <a:srgbClr val="C00000"/>
              </a:buClr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</a:t>
            </a:r>
            <a:endParaRPr lang="en-US" sz="2000" dirty="0"/>
          </a:p>
          <a:p>
            <a:pPr algn="just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Clr>
                <a:srgbClr val="C00000"/>
              </a:buClr>
              <a:buNone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Clr>
                <a:srgbClr val="C00000"/>
              </a:buClr>
              <a:buNone/>
            </a:pP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Clr>
                <a:srgbClr val="C00000"/>
              </a:buClr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44B2E-4EE9-46FD-B006-EDCB65ADD5EE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4" name="Düz Bağlayıcı 3"/>
          <p:cNvCxnSpPr/>
          <p:nvPr/>
        </p:nvCxnSpPr>
        <p:spPr>
          <a:xfrm>
            <a:off x="4503163" y="980728"/>
            <a:ext cx="4317309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Bağlayıcı 8"/>
          <p:cNvCxnSpPr/>
          <p:nvPr/>
        </p:nvCxnSpPr>
        <p:spPr>
          <a:xfrm>
            <a:off x="323528" y="6453336"/>
            <a:ext cx="842493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17"/>
          <p:cNvCxnSpPr>
            <a:endCxn id="403458" idx="2"/>
          </p:cNvCxnSpPr>
          <p:nvPr/>
        </p:nvCxnSpPr>
        <p:spPr>
          <a:xfrm>
            <a:off x="251520" y="1052736"/>
            <a:ext cx="4251643" cy="0"/>
          </a:xfrm>
          <a:prstGeom prst="line">
            <a:avLst/>
          </a:prstGeom>
          <a:ln w="158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2" descr="C:\Users\user\Desktop\download (1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356" y="51013"/>
            <a:ext cx="857707" cy="857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Users\user\Desktop\image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361" y="22321"/>
            <a:ext cx="678423" cy="958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284800" y="1268760"/>
            <a:ext cx="8552964" cy="44579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At high frequencies, the capacitance between turns of windings acts as a bypass condenser to reduce the output voltage and hence gain. </a:t>
            </a:r>
            <a:endParaRPr lang="en-US" sz="24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follows, therefore, that there will be disproportionate amplification of frequencies in a complete signal such as music, speech etc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 algn="just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Hence, transformer-coupled amplifier introduces frequency distortion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1487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2663" y="51013"/>
            <a:ext cx="8001000" cy="1052736"/>
          </a:xfrm>
        </p:spPr>
        <p:txBody>
          <a:bodyPr/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en-US" sz="3200" b="1" dirty="0">
                <a:solidFill>
                  <a:srgbClr val="005AAB"/>
                </a:solidFill>
                <a:latin typeface="Agency FB" pitchFamily="34" charset="0"/>
                <a:cs typeface="Ali_K_Alwand" pitchFamily="2" charset="-78"/>
              </a:rPr>
              <a:t>6. Transformer-Coupled Amplifier</a:t>
            </a:r>
            <a:endParaRPr lang="tr-TR" sz="3600" b="1" dirty="0">
              <a:solidFill>
                <a:schemeClr val="accent1"/>
              </a:solidFill>
            </a:endParaRPr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143508" y="1072296"/>
            <a:ext cx="8784976" cy="5171679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Ø"/>
            </a:pPr>
            <a:endParaRPr lang="en-US" sz="24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Ø"/>
            </a:pPr>
            <a:endParaRPr lang="en-US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Ø"/>
            </a:pPr>
            <a:endParaRPr lang="en-US" sz="24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It 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may be added here that in a properly designed transformer, it is possible to achieve a 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fairly constant 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gain over the audio frequency range. </a:t>
            </a:r>
            <a:endParaRPr lang="en-US" sz="24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But 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 transformer that achieves a frequency 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response comparable 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to RC coupling may cost 10 to 20 times as much as the inexpensive RC coupled amplifier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Ø"/>
            </a:pPr>
            <a:endParaRPr lang="en-US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Ø"/>
            </a:pPr>
            <a:endParaRPr lang="en-US" sz="24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 defTabSz="914400" fontAlgn="base">
              <a:lnSpc>
                <a:spcPct val="150000"/>
              </a:lnSpc>
              <a:spcBef>
                <a:spcPts val="0"/>
              </a:spcBef>
              <a:buClr>
                <a:srgbClr val="CC0000"/>
              </a:buClr>
              <a:buNone/>
            </a:pPr>
            <a:endParaRPr lang="en-US" sz="2000" kern="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lvl="0" algn="just" defTabSz="914400" fontAlgn="base">
              <a:lnSpc>
                <a:spcPct val="150000"/>
              </a:lnSpc>
              <a:spcBef>
                <a:spcPts val="0"/>
              </a:spcBef>
              <a:buClr>
                <a:srgbClr val="CC0000"/>
              </a:buClr>
              <a:buFont typeface="Wingdings" pitchFamily="2" charset="2"/>
              <a:buChar char="Ø"/>
            </a:pPr>
            <a:endParaRPr lang="en-US" sz="2000" kern="0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0" lvl="0" indent="0" algn="just" defTabSz="914400" fontAlgn="base">
              <a:lnSpc>
                <a:spcPct val="150000"/>
              </a:lnSpc>
              <a:spcBef>
                <a:spcPts val="0"/>
              </a:spcBef>
              <a:buClr>
                <a:srgbClr val="CC0000"/>
              </a:buClr>
              <a:buNone/>
            </a:pPr>
            <a:endParaRPr lang="en-US" sz="2000" kern="0" dirty="0">
              <a:solidFill>
                <a:srgbClr val="000000"/>
              </a:solidFill>
              <a:latin typeface="Times New Roman"/>
              <a:ea typeface="Times New Roman"/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44B2E-4EE9-46FD-B006-EDCB65ADD5EE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4" name="Düz Bağlayıcı 3"/>
          <p:cNvCxnSpPr/>
          <p:nvPr/>
        </p:nvCxnSpPr>
        <p:spPr>
          <a:xfrm>
            <a:off x="4503163" y="980728"/>
            <a:ext cx="4317309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Bağlayıcı 8"/>
          <p:cNvCxnSpPr/>
          <p:nvPr/>
        </p:nvCxnSpPr>
        <p:spPr>
          <a:xfrm>
            <a:off x="323528" y="6453336"/>
            <a:ext cx="842493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17"/>
          <p:cNvCxnSpPr/>
          <p:nvPr/>
        </p:nvCxnSpPr>
        <p:spPr>
          <a:xfrm>
            <a:off x="539549" y="1048485"/>
            <a:ext cx="4251643" cy="0"/>
          </a:xfrm>
          <a:prstGeom prst="line">
            <a:avLst/>
          </a:prstGeom>
          <a:ln w="158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2" descr="C:\Users\user\Desktop\download (1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356" y="51013"/>
            <a:ext cx="857707" cy="857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C:\Users\user\Desktop\image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361" y="22321"/>
            <a:ext cx="678423" cy="958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1196752"/>
            <a:ext cx="2698637" cy="17801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5580112" y="1917551"/>
            <a:ext cx="7360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Fig. 4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1705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2663" y="0"/>
            <a:ext cx="8001000" cy="1052736"/>
          </a:xfrm>
        </p:spPr>
        <p:txBody>
          <a:bodyPr/>
          <a:lstStyle/>
          <a:p>
            <a:pPr algn="ctr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solidFill>
                  <a:srgbClr val="005AAB"/>
                </a:solidFill>
                <a:latin typeface="Agency FB" pitchFamily="34" charset="0"/>
                <a:cs typeface="Ali_K_Alwand" pitchFamily="2" charset="-78"/>
              </a:rPr>
              <a:t>6. Transformer-Coupled Amplifier</a:t>
            </a:r>
            <a:endParaRPr lang="en-US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251520" y="1052736"/>
            <a:ext cx="8784976" cy="4968551"/>
          </a:xfrm>
        </p:spPr>
        <p:txBody>
          <a:bodyPr>
            <a:noAutofit/>
          </a:bodyPr>
          <a:lstStyle/>
          <a:p>
            <a:pPr marL="0" indent="0" algn="just" defTabSz="914400" fontAlgn="base">
              <a:lnSpc>
                <a:spcPct val="150000"/>
              </a:lnSpc>
              <a:spcBef>
                <a:spcPts val="0"/>
              </a:spcBef>
              <a:buClr>
                <a:srgbClr val="CC0000"/>
              </a:buClr>
              <a:buNone/>
            </a:pPr>
            <a:r>
              <a:rPr lang="en-US" sz="2400" dirty="0">
                <a:solidFill>
                  <a:srgbClr val="231F20"/>
                </a:solidFill>
                <a:latin typeface="Times New Roman"/>
              </a:rPr>
              <a:t>  </a:t>
            </a:r>
            <a:r>
              <a:rPr lang="en-US" sz="2400" b="1" dirty="0">
                <a:solidFill>
                  <a:srgbClr val="EE1846"/>
                </a:solidFill>
                <a:latin typeface="Times New Roman"/>
              </a:rPr>
              <a:t>Advantages</a:t>
            </a:r>
          </a:p>
          <a:p>
            <a:pPr algn="just" fontAlgn="base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400" b="1" i="1" dirty="0" smtClean="0">
                <a:solidFill>
                  <a:srgbClr val="EE1846"/>
                </a:solidFill>
                <a:latin typeface="Times New Roman"/>
              </a:rPr>
              <a:t>    (</a:t>
            </a:r>
            <a:r>
              <a:rPr lang="en-US" sz="2400" b="1" i="1" dirty="0">
                <a:solidFill>
                  <a:srgbClr val="EE1846"/>
                </a:solidFill>
                <a:latin typeface="Times New Roman"/>
              </a:rPr>
              <a:t>i) 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No signal power is lost in the collector or 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base </a:t>
            </a:r>
            <a:r>
              <a:rPr lang="en-US" sz="2400" b="1" i="1" dirty="0" smtClean="0">
                <a:solidFill>
                  <a:srgbClr val="EE1846"/>
                </a:solidFill>
                <a:latin typeface="Times New Roman"/>
              </a:rPr>
              <a:t>(</a:t>
            </a:r>
            <a:r>
              <a:rPr lang="en-US" sz="2400" b="1" i="1" dirty="0">
                <a:solidFill>
                  <a:srgbClr val="EE1846"/>
                </a:solidFill>
                <a:latin typeface="Times New Roman"/>
              </a:rPr>
              <a:t>ii) </a:t>
            </a:r>
            <a:r>
              <a:rPr lang="en-US" sz="2400" dirty="0">
                <a:latin typeface="Times New Roman"/>
              </a:rPr>
              <a:t>An excellent impedance matching can be achieved in a transformer coupled amplifier. It </a:t>
            </a:r>
            <a:r>
              <a:rPr lang="en-US" sz="2400" dirty="0" smtClean="0">
                <a:latin typeface="Times New Roman"/>
              </a:rPr>
              <a:t>is easy </a:t>
            </a:r>
            <a:r>
              <a:rPr lang="en-US" sz="2400" dirty="0">
                <a:latin typeface="Times New Roman"/>
              </a:rPr>
              <a:t>to make the inductive reactance of primary equal to the output impedance of the transistor </a:t>
            </a:r>
            <a:r>
              <a:rPr lang="en-US" sz="2400" dirty="0" smtClean="0">
                <a:latin typeface="Times New Roman"/>
              </a:rPr>
              <a:t>and inductive </a:t>
            </a:r>
            <a:r>
              <a:rPr lang="en-US" sz="2400" dirty="0">
                <a:latin typeface="Times New Roman"/>
              </a:rPr>
              <a:t>reactance of secondary equal to the input impedance of next stage</a:t>
            </a:r>
            <a:r>
              <a:rPr lang="en-US" sz="2400" dirty="0" smtClean="0">
                <a:latin typeface="Times New Roman"/>
              </a:rPr>
              <a:t>. </a:t>
            </a:r>
            <a:r>
              <a:rPr lang="en-US" sz="2400" b="1" i="1" dirty="0" smtClean="0">
                <a:solidFill>
                  <a:srgbClr val="EE1846"/>
                </a:solidFill>
                <a:latin typeface="Times New Roman"/>
              </a:rPr>
              <a:t>(</a:t>
            </a:r>
            <a:r>
              <a:rPr lang="en-US" sz="2400" b="1" i="1" dirty="0">
                <a:solidFill>
                  <a:srgbClr val="EE1846"/>
                </a:solidFill>
                <a:latin typeface="Times New Roman"/>
              </a:rPr>
              <a:t>iii</a:t>
            </a:r>
            <a:r>
              <a:rPr lang="en-US" sz="2400" b="1" i="1" dirty="0" smtClean="0">
                <a:solidFill>
                  <a:srgbClr val="EE1846"/>
                </a:solidFill>
                <a:latin typeface="Times New Roman"/>
              </a:rPr>
              <a:t>) </a:t>
            </a:r>
            <a:r>
              <a:rPr lang="en-US" sz="2400" dirty="0" smtClean="0">
                <a:latin typeface="Times New Roman"/>
              </a:rPr>
              <a:t>Due to excellent impedance matching, transformer coupling provides higher gain. As </a:t>
            </a:r>
            <a:r>
              <a:rPr lang="en-US" sz="2400" dirty="0" err="1" smtClean="0">
                <a:latin typeface="Times New Roman"/>
              </a:rPr>
              <a:t>amatter</a:t>
            </a:r>
            <a:r>
              <a:rPr lang="en-US" sz="2400" dirty="0" smtClean="0">
                <a:latin typeface="Times New Roman"/>
              </a:rPr>
              <a:t> of fact, a single stage of properly designed transformer coupling can provide the gain of two stages of RC coupling.</a:t>
            </a:r>
            <a:endParaRPr lang="en-US" sz="2400" dirty="0">
              <a:latin typeface="Times New Roman"/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44B2E-4EE9-46FD-B006-EDCB65ADD5EE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4" name="Düz Bağlayıcı 3"/>
          <p:cNvCxnSpPr/>
          <p:nvPr/>
        </p:nvCxnSpPr>
        <p:spPr>
          <a:xfrm>
            <a:off x="4503163" y="980728"/>
            <a:ext cx="4317309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Bağlayıcı 8"/>
          <p:cNvCxnSpPr/>
          <p:nvPr/>
        </p:nvCxnSpPr>
        <p:spPr>
          <a:xfrm>
            <a:off x="323528" y="6453336"/>
            <a:ext cx="842493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17"/>
          <p:cNvCxnSpPr>
            <a:endCxn id="403458" idx="2"/>
          </p:cNvCxnSpPr>
          <p:nvPr/>
        </p:nvCxnSpPr>
        <p:spPr>
          <a:xfrm>
            <a:off x="251520" y="1052736"/>
            <a:ext cx="4251643" cy="0"/>
          </a:xfrm>
          <a:prstGeom prst="line">
            <a:avLst/>
          </a:prstGeom>
          <a:ln w="158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2" descr="C:\Users\user\Desktop\download (1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356" y="51013"/>
            <a:ext cx="857707" cy="857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:\Users\user\Desktop\image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361" y="22321"/>
            <a:ext cx="678423" cy="958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0615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2663" y="0"/>
            <a:ext cx="8001000" cy="1052736"/>
          </a:xfrm>
        </p:spPr>
        <p:txBody>
          <a:bodyPr/>
          <a:lstStyle/>
          <a:p>
            <a:pPr algn="ctr"/>
            <a:r>
              <a:rPr lang="en-US" sz="3200" b="1" dirty="0">
                <a:solidFill>
                  <a:srgbClr val="005AAB"/>
                </a:solidFill>
                <a:latin typeface="Agency FB" pitchFamily="34" charset="0"/>
                <a:cs typeface="Ali_K_Alwand" pitchFamily="2" charset="-78"/>
              </a:rPr>
              <a:t>6. Transformer-Coupled Amplifier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29878" y="1268760"/>
            <a:ext cx="8490594" cy="4968551"/>
          </a:xfrm>
        </p:spPr>
        <p:txBody>
          <a:bodyPr>
            <a:noAutofit/>
          </a:bodyPr>
          <a:lstStyle/>
          <a:p>
            <a:pPr marL="0" indent="0" algn="just" defTabSz="914400" fontAlgn="base">
              <a:lnSpc>
                <a:spcPct val="150000"/>
              </a:lnSpc>
              <a:spcBef>
                <a:spcPts val="0"/>
              </a:spcBef>
              <a:buClr>
                <a:srgbClr val="CC0000"/>
              </a:buClr>
              <a:buNone/>
            </a:pPr>
            <a:r>
              <a:rPr lang="en-US" sz="2400" b="1" dirty="0" smtClean="0">
                <a:solidFill>
                  <a:srgbClr val="EE1846"/>
                </a:solidFill>
                <a:latin typeface="Times New Roman"/>
              </a:rPr>
              <a:t>Disadvantages</a:t>
            </a:r>
            <a:endParaRPr lang="en-US" sz="2400" b="1" dirty="0">
              <a:solidFill>
                <a:srgbClr val="EE1846"/>
              </a:solidFill>
              <a:latin typeface="Times New Roman"/>
            </a:endParaRPr>
          </a:p>
          <a:p>
            <a:pPr algn="just" defTabSz="914400" fontAlgn="base">
              <a:lnSpc>
                <a:spcPct val="150000"/>
              </a:lnSpc>
              <a:spcBef>
                <a:spcPts val="0"/>
              </a:spcBef>
              <a:buClr>
                <a:srgbClr val="CC0000"/>
              </a:buClr>
              <a:buFont typeface="Wingdings" pitchFamily="2" charset="2"/>
              <a:buChar char="Ø"/>
            </a:pPr>
            <a:r>
              <a:rPr lang="en-US" sz="2400" b="1" i="1" dirty="0" smtClean="0">
                <a:solidFill>
                  <a:srgbClr val="EE1846"/>
                </a:solidFill>
                <a:latin typeface="Times New Roman"/>
              </a:rPr>
              <a:t> (</a:t>
            </a:r>
            <a:r>
              <a:rPr lang="en-US" sz="2400" b="1" i="1" dirty="0">
                <a:solidFill>
                  <a:srgbClr val="EE1846"/>
                </a:solidFill>
                <a:latin typeface="Times New Roman"/>
              </a:rPr>
              <a:t>i) 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It has a poor frequency response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i.e.the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gain varies considerably with frequency.</a:t>
            </a:r>
          </a:p>
          <a:p>
            <a:pPr algn="just" defTabSz="914400" fontAlgn="base">
              <a:lnSpc>
                <a:spcPct val="150000"/>
              </a:lnSpc>
              <a:spcBef>
                <a:spcPts val="0"/>
              </a:spcBef>
              <a:buClr>
                <a:srgbClr val="CC0000"/>
              </a:buClr>
              <a:buFont typeface="Wingdings" pitchFamily="2" charset="2"/>
              <a:buChar char="Ø"/>
            </a:pPr>
            <a:r>
              <a:rPr lang="en-US" sz="2400" b="1" i="1" dirty="0" smtClean="0">
                <a:solidFill>
                  <a:srgbClr val="EE1846"/>
                </a:solidFill>
                <a:latin typeface="Times New Roman"/>
              </a:rPr>
              <a:t> (</a:t>
            </a:r>
            <a:r>
              <a:rPr lang="en-US" sz="2400" b="1" i="1" dirty="0">
                <a:solidFill>
                  <a:srgbClr val="EE1846"/>
                </a:solidFill>
                <a:latin typeface="Times New Roman"/>
              </a:rPr>
              <a:t>ii) 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coupling transformers are bulky and fairly expensive at audio frequencies.</a:t>
            </a:r>
          </a:p>
          <a:p>
            <a:pPr algn="just" defTabSz="914400" fontAlgn="base">
              <a:lnSpc>
                <a:spcPct val="150000"/>
              </a:lnSpc>
              <a:spcBef>
                <a:spcPts val="0"/>
              </a:spcBef>
              <a:buClr>
                <a:srgbClr val="CC0000"/>
              </a:buClr>
              <a:buFont typeface="Wingdings" pitchFamily="2" charset="2"/>
              <a:buChar char="Ø"/>
            </a:pPr>
            <a:r>
              <a:rPr lang="en-US" sz="2400" b="1" i="1" dirty="0" smtClean="0">
                <a:solidFill>
                  <a:srgbClr val="EE1846"/>
                </a:solidFill>
                <a:latin typeface="Times New Roman"/>
              </a:rPr>
              <a:t> (iii</a:t>
            </a:r>
            <a:r>
              <a:rPr lang="en-US" sz="2400" b="1" i="1" dirty="0">
                <a:solidFill>
                  <a:srgbClr val="EE1846"/>
                </a:solidFill>
                <a:latin typeface="Times New Roman"/>
              </a:rPr>
              <a:t>) 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Frequency distortion is higher i.e. low frequency signals are less amplified as compared 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to the 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high frequency signals.</a:t>
            </a:r>
          </a:p>
          <a:p>
            <a:pPr algn="just" defTabSz="914400" fontAlgn="base">
              <a:lnSpc>
                <a:spcPct val="150000"/>
              </a:lnSpc>
              <a:spcBef>
                <a:spcPts val="0"/>
              </a:spcBef>
              <a:buClr>
                <a:srgbClr val="CC0000"/>
              </a:buClr>
              <a:buFont typeface="Wingdings" pitchFamily="2" charset="2"/>
              <a:buChar char="Ø"/>
            </a:pPr>
            <a:r>
              <a:rPr lang="en-US" sz="2400" b="1" i="1" dirty="0">
                <a:solidFill>
                  <a:srgbClr val="EE1846"/>
                </a:solidFill>
                <a:latin typeface="Times New Roman"/>
                <a:cs typeface="Times New Roman" pitchFamily="18" charset="0"/>
              </a:rPr>
              <a:t> </a:t>
            </a:r>
            <a:r>
              <a:rPr lang="en-US" sz="2400" b="1" i="1" dirty="0" smtClean="0">
                <a:solidFill>
                  <a:srgbClr val="EE1846"/>
                </a:solidFill>
                <a:latin typeface="Times New Roman"/>
              </a:rPr>
              <a:t>(</a:t>
            </a:r>
            <a:r>
              <a:rPr lang="en-US" sz="2400" b="1" i="1" dirty="0">
                <a:solidFill>
                  <a:srgbClr val="EE1846"/>
                </a:solidFill>
                <a:latin typeface="Times New Roman"/>
              </a:rPr>
              <a:t>iv) 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Transformer coupling tends to introduce 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hum 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in the output. </a:t>
            </a:r>
            <a:endParaRPr lang="en-US" sz="2000" kern="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lvl="0" algn="just" defTabSz="914400" fontAlgn="base">
              <a:lnSpc>
                <a:spcPct val="150000"/>
              </a:lnSpc>
              <a:spcBef>
                <a:spcPts val="0"/>
              </a:spcBef>
              <a:buClr>
                <a:srgbClr val="CC0000"/>
              </a:buClr>
              <a:buFont typeface="Wingdings" pitchFamily="2" charset="2"/>
              <a:buChar char="Ø"/>
            </a:pPr>
            <a:endParaRPr lang="en-US" sz="2000" kern="0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lvl="0" algn="just" defTabSz="914400" fontAlgn="base">
              <a:lnSpc>
                <a:spcPct val="150000"/>
              </a:lnSpc>
              <a:spcBef>
                <a:spcPts val="0"/>
              </a:spcBef>
              <a:buClr>
                <a:srgbClr val="CC0000"/>
              </a:buClr>
              <a:buFont typeface="Wingdings" pitchFamily="2" charset="2"/>
              <a:buChar char="Ø"/>
            </a:pPr>
            <a:endParaRPr lang="en-US" sz="2000" kern="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0" lvl="0" indent="0" algn="just" defTabSz="914400" fontAlgn="base">
              <a:lnSpc>
                <a:spcPct val="150000"/>
              </a:lnSpc>
              <a:spcBef>
                <a:spcPts val="0"/>
              </a:spcBef>
              <a:buClr>
                <a:srgbClr val="CC0000"/>
              </a:buClr>
              <a:buNone/>
            </a:pPr>
            <a:endParaRPr lang="en-US" sz="2000" kern="0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lvl="0" algn="just" defTabSz="914400" fontAlgn="base">
              <a:lnSpc>
                <a:spcPct val="150000"/>
              </a:lnSpc>
              <a:spcBef>
                <a:spcPts val="0"/>
              </a:spcBef>
              <a:buClr>
                <a:srgbClr val="CC0000"/>
              </a:buClr>
              <a:buFont typeface="Wingdings" pitchFamily="2" charset="2"/>
              <a:buChar char="Ø"/>
            </a:pPr>
            <a:endParaRPr lang="en-US" sz="2000" kern="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0" lvl="0" indent="0" algn="just" defTabSz="914400" fontAlgn="base">
              <a:lnSpc>
                <a:spcPct val="150000"/>
              </a:lnSpc>
              <a:spcBef>
                <a:spcPts val="0"/>
              </a:spcBef>
              <a:buClr>
                <a:srgbClr val="CC0000"/>
              </a:buClr>
              <a:buNone/>
            </a:pPr>
            <a:endParaRPr lang="en-US" sz="2000" kern="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lvl="0" algn="just" defTabSz="914400" fontAlgn="base">
              <a:lnSpc>
                <a:spcPct val="150000"/>
              </a:lnSpc>
              <a:spcBef>
                <a:spcPts val="0"/>
              </a:spcBef>
              <a:buClr>
                <a:srgbClr val="CC0000"/>
              </a:buClr>
              <a:buFont typeface="Wingdings" pitchFamily="2" charset="2"/>
              <a:buChar char="Ø"/>
            </a:pPr>
            <a:endParaRPr lang="en-US" sz="2000" kern="0" dirty="0">
              <a:solidFill>
                <a:srgbClr val="000000"/>
              </a:solidFill>
              <a:latin typeface="Times New Roman"/>
              <a:ea typeface="Times New Roman"/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44B2E-4EE9-46FD-B006-EDCB65ADD5EE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4" name="Düz Bağlayıcı 3"/>
          <p:cNvCxnSpPr/>
          <p:nvPr/>
        </p:nvCxnSpPr>
        <p:spPr>
          <a:xfrm>
            <a:off x="4503163" y="980728"/>
            <a:ext cx="4317309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Bağlayıcı 8"/>
          <p:cNvCxnSpPr/>
          <p:nvPr/>
        </p:nvCxnSpPr>
        <p:spPr>
          <a:xfrm>
            <a:off x="323528" y="6453336"/>
            <a:ext cx="842493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17"/>
          <p:cNvCxnSpPr>
            <a:endCxn id="403458" idx="2"/>
          </p:cNvCxnSpPr>
          <p:nvPr/>
        </p:nvCxnSpPr>
        <p:spPr>
          <a:xfrm>
            <a:off x="251520" y="1052736"/>
            <a:ext cx="4251643" cy="0"/>
          </a:xfrm>
          <a:prstGeom prst="line">
            <a:avLst/>
          </a:prstGeom>
          <a:ln w="158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C:\Users\user\Desktop\download (1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356" y="51013"/>
            <a:ext cx="857707" cy="857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Users\user\Desktop\image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361" y="22321"/>
            <a:ext cx="678423" cy="958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3471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2663" y="0"/>
            <a:ext cx="8001000" cy="1052736"/>
          </a:xfrm>
        </p:spPr>
        <p:txBody>
          <a:bodyPr/>
          <a:lstStyle/>
          <a:p>
            <a:pPr algn="ctr"/>
            <a:r>
              <a:rPr lang="en-US" sz="3200" b="1" dirty="0">
                <a:solidFill>
                  <a:srgbClr val="005AAB"/>
                </a:solidFill>
                <a:latin typeface="Agency FB" pitchFamily="34" charset="0"/>
                <a:cs typeface="Ali_K_Alwand" pitchFamily="2" charset="-78"/>
              </a:rPr>
              <a:t>6. Transformer-Coupled Amplifier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44B2E-4EE9-46FD-B006-EDCB65ADD5EE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4" name="Düz Bağlayıcı 3"/>
          <p:cNvCxnSpPr/>
          <p:nvPr/>
        </p:nvCxnSpPr>
        <p:spPr>
          <a:xfrm>
            <a:off x="4503163" y="980728"/>
            <a:ext cx="4317309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Bağlayıcı 8"/>
          <p:cNvCxnSpPr/>
          <p:nvPr/>
        </p:nvCxnSpPr>
        <p:spPr>
          <a:xfrm>
            <a:off x="323528" y="6453336"/>
            <a:ext cx="842493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17"/>
          <p:cNvCxnSpPr>
            <a:endCxn id="403458" idx="2"/>
          </p:cNvCxnSpPr>
          <p:nvPr/>
        </p:nvCxnSpPr>
        <p:spPr>
          <a:xfrm>
            <a:off x="251520" y="1052736"/>
            <a:ext cx="4251643" cy="0"/>
          </a:xfrm>
          <a:prstGeom prst="line">
            <a:avLst/>
          </a:prstGeom>
          <a:ln w="158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2" descr="C:\Users\user\Desktop\download (1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356" y="51013"/>
            <a:ext cx="857707" cy="857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431540" y="1196752"/>
            <a:ext cx="8208912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  <a:buClr>
                <a:srgbClr val="C00000"/>
              </a:buClr>
            </a:pPr>
            <a:r>
              <a:rPr lang="en-US" sz="2400" b="1" dirty="0" smtClean="0">
                <a:solidFill>
                  <a:srgbClr val="EE1846"/>
                </a:solidFill>
                <a:latin typeface="Times New Roman"/>
              </a:rPr>
              <a:t>Applications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Transformer coupling is mostly employed for impedance matching.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general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the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last stage of a multistage amplifier is the power stage.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Here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concentrated effort is made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transfer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maximum power to the output device e.g. a loudspeaker.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maximum power transfer,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impedance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power source should be equal to that of load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2400" b="1" i="1" dirty="0" smtClean="0">
              <a:solidFill>
                <a:srgbClr val="231F20"/>
              </a:solidFill>
              <a:latin typeface="Times New Roman"/>
              <a:cs typeface="Times New Roman" panose="02020603050405020304" pitchFamily="18" charset="0"/>
            </a:endParaRPr>
          </a:p>
        </p:txBody>
      </p:sp>
      <p:pic>
        <p:nvPicPr>
          <p:cNvPr id="10" name="Picture 2" descr="C:\Users\user\Desktop\image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361" y="22321"/>
            <a:ext cx="678423" cy="958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3574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2663" y="0"/>
            <a:ext cx="8001000" cy="1052736"/>
          </a:xfrm>
        </p:spPr>
        <p:txBody>
          <a:bodyPr/>
          <a:lstStyle/>
          <a:p>
            <a:pPr algn="ctr"/>
            <a:r>
              <a:rPr lang="en-US" sz="3200" b="1" dirty="0">
                <a:solidFill>
                  <a:srgbClr val="005AAB"/>
                </a:solidFill>
                <a:latin typeface="Agency FB" pitchFamily="34" charset="0"/>
                <a:cs typeface="Ali_K_Alwand" pitchFamily="2" charset="-78"/>
              </a:rPr>
              <a:t>6. Transformer-Coupled Amplifier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44B2E-4EE9-46FD-B006-EDCB65ADD5EE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4" name="Düz Bağlayıcı 3"/>
          <p:cNvCxnSpPr/>
          <p:nvPr/>
        </p:nvCxnSpPr>
        <p:spPr>
          <a:xfrm>
            <a:off x="4503163" y="980728"/>
            <a:ext cx="4317309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Bağlayıcı 8"/>
          <p:cNvCxnSpPr/>
          <p:nvPr/>
        </p:nvCxnSpPr>
        <p:spPr>
          <a:xfrm>
            <a:off x="323528" y="6453336"/>
            <a:ext cx="842493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17"/>
          <p:cNvCxnSpPr>
            <a:endCxn id="403458" idx="2"/>
          </p:cNvCxnSpPr>
          <p:nvPr/>
        </p:nvCxnSpPr>
        <p:spPr>
          <a:xfrm>
            <a:off x="251520" y="1052736"/>
            <a:ext cx="4251643" cy="0"/>
          </a:xfrm>
          <a:prstGeom prst="line">
            <a:avLst/>
          </a:prstGeom>
          <a:ln w="158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2" descr="C:\Users\user\Desktop\download (1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356" y="51013"/>
            <a:ext cx="857707" cy="857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C:\Users\user\Desktop\image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361" y="22321"/>
            <a:ext cx="678423" cy="958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251520" y="1412776"/>
            <a:ext cx="8496944" cy="44579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Usually, the impedance of an 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output device 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a few ohms whereas the output impedance of transistor is several hundred times this value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342900" lvl="0" indent="-342900" algn="just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order to match the impedance, a step-down transformer of proper turn ratio is used. </a:t>
            </a:r>
            <a:endParaRPr lang="en-US" sz="24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impedance of 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secondary of the transformer is made equal to the load impedance and primary 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impedance equal 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the output impedance of transistor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50790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2663" y="0"/>
            <a:ext cx="8001000" cy="1052736"/>
          </a:xfrm>
        </p:spPr>
        <p:txBody>
          <a:bodyPr/>
          <a:lstStyle/>
          <a:p>
            <a:pPr algn="ctr"/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solidFill>
                  <a:srgbClr val="005AAB"/>
                </a:solidFill>
                <a:latin typeface="Agency FB" pitchFamily="34" charset="0"/>
                <a:cs typeface="Ali_K_Alwand" pitchFamily="2" charset="-78"/>
              </a:rPr>
              <a:t>6. Transformer-Coupled Amplifier</a:t>
            </a:r>
            <a:endParaRPr lang="tr-TR" sz="3600" b="1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44B2E-4EE9-46FD-B006-EDCB65ADD5EE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4" name="Düz Bağlayıcı 3"/>
          <p:cNvCxnSpPr/>
          <p:nvPr/>
        </p:nvCxnSpPr>
        <p:spPr>
          <a:xfrm>
            <a:off x="4503163" y="980728"/>
            <a:ext cx="4317309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Bağlayıcı 8"/>
          <p:cNvCxnSpPr/>
          <p:nvPr/>
        </p:nvCxnSpPr>
        <p:spPr>
          <a:xfrm>
            <a:off x="323528" y="6453336"/>
            <a:ext cx="842493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17"/>
          <p:cNvCxnSpPr>
            <a:endCxn id="403458" idx="2"/>
          </p:cNvCxnSpPr>
          <p:nvPr/>
        </p:nvCxnSpPr>
        <p:spPr>
          <a:xfrm>
            <a:off x="251520" y="1052736"/>
            <a:ext cx="4251643" cy="0"/>
          </a:xfrm>
          <a:prstGeom prst="line">
            <a:avLst/>
          </a:prstGeom>
          <a:ln w="158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C:\Users\user\Desktop\download (1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356" y="51013"/>
            <a:ext cx="857707" cy="857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Users\user\Desktop\image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361" y="22321"/>
            <a:ext cx="678423" cy="958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251520" y="1268760"/>
            <a:ext cx="8568952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Fig. </a:t>
            </a:r>
            <a:r>
              <a:rPr lang="en-US" sz="24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illustrates the impedance matching by a 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step down transformer.</a:t>
            </a:r>
          </a:p>
          <a:p>
            <a:pPr marL="342900" indent="-342900" algn="just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output device (e.g. speaker) connected to the secondary has a small 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resistance RL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50000"/>
              </a:lnSpc>
              <a:buClr>
                <a:srgbClr val="C00000"/>
              </a:buClr>
            </a:pPr>
            <a:endParaRPr lang="en-US" sz="24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load R′L appearing on the primary side will be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lnSpc>
                <a:spcPct val="150000"/>
              </a:lnSpc>
              <a:buClr>
                <a:srgbClr val="C00000"/>
              </a:buClr>
            </a:pP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Ø"/>
            </a:pP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8549" y="4725144"/>
            <a:ext cx="2235419" cy="10904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32262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2663" y="0"/>
            <a:ext cx="8001000" cy="1052736"/>
          </a:xfrm>
        </p:spPr>
        <p:txBody>
          <a:bodyPr/>
          <a:lstStyle/>
          <a:p>
            <a:pPr algn="ctr"/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solidFill>
                  <a:srgbClr val="005AAB"/>
                </a:solidFill>
                <a:latin typeface="Agency FB" pitchFamily="34" charset="0"/>
                <a:cs typeface="Ali_K_Alwand" pitchFamily="2" charset="-78"/>
              </a:rPr>
              <a:t>6. Transformer-Coupled Amplifier</a:t>
            </a:r>
            <a:endParaRPr lang="tr-TR" sz="3600" b="1" dirty="0"/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67544" y="1268760"/>
            <a:ext cx="8280920" cy="5184576"/>
          </a:xfrm>
        </p:spPr>
        <p:txBody>
          <a:bodyPr>
            <a:noAutofit/>
          </a:bodyPr>
          <a:lstStyle/>
          <a:p>
            <a:pPr algn="justLow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Low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Low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Low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Low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Low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Low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Low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Low">
              <a:lnSpc>
                <a:spcPct val="150000"/>
              </a:lnSpc>
              <a:buClr>
                <a:srgbClr val="C00000"/>
              </a:buClr>
              <a:buNone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Low">
              <a:lnSpc>
                <a:spcPct val="150000"/>
              </a:lnSpc>
              <a:buClr>
                <a:srgbClr val="C00000"/>
              </a:buClr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44B2E-4EE9-46FD-B006-EDCB65ADD5EE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4" name="Düz Bağlayıcı 3"/>
          <p:cNvCxnSpPr/>
          <p:nvPr/>
        </p:nvCxnSpPr>
        <p:spPr>
          <a:xfrm>
            <a:off x="4503163" y="980728"/>
            <a:ext cx="4317309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Bağlayıcı 8"/>
          <p:cNvCxnSpPr/>
          <p:nvPr/>
        </p:nvCxnSpPr>
        <p:spPr>
          <a:xfrm>
            <a:off x="323528" y="6453336"/>
            <a:ext cx="842493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17"/>
          <p:cNvCxnSpPr>
            <a:endCxn id="403458" idx="2"/>
          </p:cNvCxnSpPr>
          <p:nvPr/>
        </p:nvCxnSpPr>
        <p:spPr>
          <a:xfrm>
            <a:off x="251520" y="1052736"/>
            <a:ext cx="4251643" cy="0"/>
          </a:xfrm>
          <a:prstGeom prst="line">
            <a:avLst/>
          </a:prstGeom>
          <a:ln w="158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C:\Users\user\Desktop\download (1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356" y="51013"/>
            <a:ext cx="857707" cy="857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Users\user\Desktop\image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361" y="22321"/>
            <a:ext cx="678423" cy="958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353164" y="1268760"/>
                <a:ext cx="8251284" cy="11339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 algn="just">
                  <a:lnSpc>
                    <a:spcPct val="150000"/>
                  </a:lnSpc>
                  <a:buClr>
                    <a:srgbClr val="C00000"/>
                  </a:buClr>
                  <a:buFont typeface="Wingdings" pitchFamily="2" charset="2"/>
                  <a:buChar char="Ø"/>
                </a:pPr>
                <a:r>
                  <a:rPr lang="en-US" sz="240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For instance, suppose the transformer has turn ratio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𝑁</m:t>
                        </m:r>
                      </m:e>
                      <m:sub>
                        <m:r>
                          <a:rPr lang="en-US" sz="2400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𝑃</m:t>
                        </m:r>
                      </m:sub>
                    </m:sSub>
                  </m:oMath>
                </a14:m>
                <a:r>
                  <a:rPr lang="en-US" sz="240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dirty="0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dirty="0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𝑁</m:t>
                        </m:r>
                      </m:e>
                      <m:sub>
                        <m:r>
                          <a:rPr lang="en-US" sz="2400" dirty="0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𝑆</m:t>
                        </m:r>
                      </m:sub>
                    </m:sSub>
                  </m:oMath>
                </a14:m>
                <a:r>
                  <a:rPr lang="en-US" sz="240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:: 10 : 1. If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2400">
                            <a:solidFill>
                              <a:prstClr val="black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𝐿</m:t>
                        </m:r>
                      </m:sub>
                    </m:sSub>
                  </m:oMath>
                </a14:m>
                <a:r>
                  <a:rPr lang="en-US" sz="240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100 Ω , then load appearing on the primary is :</a:t>
                </a: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164" y="1268760"/>
                <a:ext cx="8251284" cy="1133965"/>
              </a:xfrm>
              <a:prstGeom prst="rect">
                <a:avLst/>
              </a:prstGeom>
              <a:blipFill rotWithShape="1">
                <a:blip r:embed="rId5"/>
                <a:stretch>
                  <a:fillRect l="-1035" r="-1109" b="-118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6240" y="2402725"/>
            <a:ext cx="3294135" cy="8102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3195946"/>
            <a:ext cx="6048672" cy="32524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4355976" y="5900497"/>
            <a:ext cx="7938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Fig. 5 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2749762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0C42B-938C-4867-A3AA-49984040DB1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7505" y="1108277"/>
            <a:ext cx="8833772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800" i="1" dirty="0">
              <a:solidFill>
                <a:srgbClr val="231F20"/>
              </a:solidFill>
              <a:latin typeface="Times New Roman"/>
            </a:endParaRPr>
          </a:p>
          <a:p>
            <a:endParaRPr lang="en-US" dirty="0" smtClean="0">
              <a:solidFill>
                <a:srgbClr val="231F20"/>
              </a:solidFill>
              <a:latin typeface="TimesNewRoman"/>
            </a:endParaRPr>
          </a:p>
        </p:txBody>
      </p:sp>
      <p:cxnSp>
        <p:nvCxnSpPr>
          <p:cNvPr id="9" name="Düz Bağlayıcı 3"/>
          <p:cNvCxnSpPr/>
          <p:nvPr/>
        </p:nvCxnSpPr>
        <p:spPr>
          <a:xfrm>
            <a:off x="4503163" y="980728"/>
            <a:ext cx="4317309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Düz Bağlayıcı 17"/>
          <p:cNvCxnSpPr/>
          <p:nvPr/>
        </p:nvCxnSpPr>
        <p:spPr>
          <a:xfrm>
            <a:off x="251520" y="1052736"/>
            <a:ext cx="4251643" cy="0"/>
          </a:xfrm>
          <a:prstGeom prst="line">
            <a:avLst/>
          </a:prstGeom>
          <a:ln w="158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2" descr="C:\Users\user\Desktop\download 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356" y="51013"/>
            <a:ext cx="857707" cy="857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C:\Users\user\Desktop\image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361" y="22321"/>
            <a:ext cx="678423" cy="958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3" name="Düz Bağlayıcı 8"/>
          <p:cNvCxnSpPr/>
          <p:nvPr/>
        </p:nvCxnSpPr>
        <p:spPr>
          <a:xfrm>
            <a:off x="323528" y="6453336"/>
            <a:ext cx="842493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Düz Bağlayıcı 17"/>
          <p:cNvCxnSpPr/>
          <p:nvPr/>
        </p:nvCxnSpPr>
        <p:spPr>
          <a:xfrm>
            <a:off x="251520" y="1083286"/>
            <a:ext cx="4251643" cy="0"/>
          </a:xfrm>
          <a:prstGeom prst="line">
            <a:avLst/>
          </a:prstGeom>
          <a:ln w="158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2" descr="C:\Users\user\Desktop\image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361" y="52871"/>
            <a:ext cx="678423" cy="958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6" name="Düz Bağlayıcı 8"/>
          <p:cNvCxnSpPr/>
          <p:nvPr/>
        </p:nvCxnSpPr>
        <p:spPr>
          <a:xfrm>
            <a:off x="323528" y="6483886"/>
            <a:ext cx="842493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2024731" y="209136"/>
            <a:ext cx="502252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005AAB"/>
                </a:solidFill>
                <a:latin typeface="Agency FB" pitchFamily="34" charset="0"/>
                <a:cs typeface="Ali_K_Alwand" pitchFamily="2" charset="-78"/>
              </a:rPr>
              <a:t>6. Transformer-Coupled Amplifier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337863" y="1416053"/>
            <a:ext cx="8438199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Thus the load on the primary side is comparable to the 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output impedance 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the transistor. </a:t>
            </a:r>
            <a:endParaRPr lang="en-US" sz="24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results 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maximum power transfer from transistor to 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primary 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transformer. </a:t>
            </a:r>
            <a:endParaRPr lang="en-US" sz="24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shows that 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low value 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load resistance 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(e.g. speaker) can be “stepped-up” to a 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more </a:t>
            </a:r>
            <a:r>
              <a:rPr lang="en-US" sz="24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favourable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 at the 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collector of 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transistor by 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using appropriate 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turn ratio.</a:t>
            </a:r>
          </a:p>
        </p:txBody>
      </p:sp>
    </p:spTree>
    <p:extLst>
      <p:ext uri="{BB962C8B-B14F-4D97-AF65-F5344CB8AC3E}">
        <p14:creationId xmlns:p14="http://schemas.microsoft.com/office/powerpoint/2010/main" val="17354970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0C42B-938C-4867-A3AA-49984040DB1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8" name="Düz Bağlayıcı 3"/>
          <p:cNvCxnSpPr/>
          <p:nvPr/>
        </p:nvCxnSpPr>
        <p:spPr>
          <a:xfrm>
            <a:off x="4503163" y="980728"/>
            <a:ext cx="4317309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2" descr="C:\Users\user\Desktop\download 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356" y="51013"/>
            <a:ext cx="857707" cy="857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Düz Bağlayıcı 17"/>
          <p:cNvCxnSpPr/>
          <p:nvPr/>
        </p:nvCxnSpPr>
        <p:spPr>
          <a:xfrm>
            <a:off x="251520" y="1083286"/>
            <a:ext cx="4251643" cy="0"/>
          </a:xfrm>
          <a:prstGeom prst="line">
            <a:avLst/>
          </a:prstGeom>
          <a:ln w="158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2" descr="C:\Users\user\Desktop\image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361" y="52871"/>
            <a:ext cx="678423" cy="958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" name="Düz Bağlayıcı 8"/>
          <p:cNvCxnSpPr/>
          <p:nvPr/>
        </p:nvCxnSpPr>
        <p:spPr>
          <a:xfrm>
            <a:off x="323528" y="6483886"/>
            <a:ext cx="842493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331460" y="1196752"/>
            <a:ext cx="848901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rgbClr val="EE1846"/>
                </a:solidFill>
                <a:latin typeface="Times New Roman"/>
              </a:rPr>
              <a:t>Ex 1. </a:t>
            </a:r>
            <a:r>
              <a:rPr lang="en-US" sz="2000" i="1" dirty="0">
                <a:solidFill>
                  <a:srgbClr val="231F20"/>
                </a:solidFill>
                <a:latin typeface="Times New Roman"/>
              </a:rPr>
              <a:t>A transformer coupling is used in the final stage of a multistage amplifier. </a:t>
            </a:r>
            <a:r>
              <a:rPr lang="en-US" sz="2000" i="1" dirty="0" smtClean="0">
                <a:solidFill>
                  <a:srgbClr val="231F20"/>
                </a:solidFill>
                <a:latin typeface="Times New Roman"/>
              </a:rPr>
              <a:t>If the </a:t>
            </a:r>
            <a:r>
              <a:rPr lang="en-US" sz="2000" i="1" dirty="0">
                <a:solidFill>
                  <a:srgbClr val="231F20"/>
                </a:solidFill>
                <a:latin typeface="Times New Roman"/>
              </a:rPr>
              <a:t>output impedance of transistor is </a:t>
            </a:r>
            <a:r>
              <a:rPr lang="en-US" sz="2000" i="1" dirty="0" smtClean="0">
                <a:solidFill>
                  <a:srgbClr val="231F20"/>
                </a:solidFill>
                <a:latin typeface="Times New Roman"/>
              </a:rPr>
              <a:t>1k</a:t>
            </a:r>
            <a:r>
              <a:rPr lang="el-GR" sz="2000" i="1" dirty="0" smtClean="0">
                <a:solidFill>
                  <a:srgbClr val="231F20"/>
                </a:solidFill>
                <a:latin typeface="Cambria Math"/>
                <a:ea typeface="Cambria Math"/>
              </a:rPr>
              <a:t>Ω</a:t>
            </a:r>
            <a:r>
              <a:rPr lang="en-US" sz="2000" dirty="0" smtClean="0">
                <a:solidFill>
                  <a:srgbClr val="231F20"/>
                </a:solidFill>
                <a:latin typeface="Symbol"/>
              </a:rPr>
              <a:t> </a:t>
            </a:r>
            <a:r>
              <a:rPr lang="en-US" sz="2000" i="1" dirty="0">
                <a:solidFill>
                  <a:srgbClr val="231F20"/>
                </a:solidFill>
                <a:latin typeface="Times New Roman"/>
              </a:rPr>
              <a:t>and the speaker has a resistance of </a:t>
            </a:r>
            <a:r>
              <a:rPr lang="en-US" sz="2000" i="1" dirty="0" smtClean="0">
                <a:solidFill>
                  <a:srgbClr val="231F20"/>
                </a:solidFill>
                <a:latin typeface="Times New Roman"/>
              </a:rPr>
              <a:t>10</a:t>
            </a:r>
            <a:r>
              <a:rPr lang="el-GR" sz="2000" i="1" dirty="0">
                <a:solidFill>
                  <a:srgbClr val="231F20"/>
                </a:solidFill>
                <a:latin typeface="Cambria Math"/>
                <a:ea typeface="Cambria Math"/>
              </a:rPr>
              <a:t> Ω </a:t>
            </a:r>
            <a:r>
              <a:rPr lang="en-US" sz="2000" i="1" dirty="0" smtClean="0">
                <a:solidFill>
                  <a:srgbClr val="231F20"/>
                </a:solidFill>
                <a:latin typeface="Times New Roman"/>
              </a:rPr>
              <a:t>, </a:t>
            </a:r>
            <a:r>
              <a:rPr lang="en-US" sz="2000" i="1" dirty="0">
                <a:solidFill>
                  <a:srgbClr val="231F20"/>
                </a:solidFill>
                <a:latin typeface="Times New Roman"/>
              </a:rPr>
              <a:t>find the turn </a:t>
            </a:r>
            <a:r>
              <a:rPr lang="en-US" sz="2000" i="1" dirty="0" smtClean="0">
                <a:solidFill>
                  <a:srgbClr val="231F20"/>
                </a:solidFill>
                <a:latin typeface="Times New Roman"/>
              </a:rPr>
              <a:t>ratio of </a:t>
            </a:r>
            <a:r>
              <a:rPr lang="en-US" sz="2000" i="1" dirty="0">
                <a:solidFill>
                  <a:srgbClr val="231F20"/>
                </a:solidFill>
                <a:latin typeface="Times New Roman"/>
              </a:rPr>
              <a:t>the transformer so that maximum power is transferred to the load</a:t>
            </a:r>
            <a:r>
              <a:rPr lang="en-US" sz="2000" i="1" dirty="0" smtClean="0">
                <a:solidFill>
                  <a:srgbClr val="231F20"/>
                </a:solidFill>
                <a:latin typeface="Times New Roman"/>
              </a:rPr>
              <a:t>.</a:t>
            </a:r>
          </a:p>
          <a:p>
            <a:r>
              <a:rPr lang="en-US" sz="2000" i="1" dirty="0" smtClean="0">
                <a:solidFill>
                  <a:schemeClr val="accent1"/>
                </a:solidFill>
                <a:latin typeface="Times New Roman"/>
              </a:rPr>
              <a:t>Sol:</a:t>
            </a:r>
          </a:p>
          <a:p>
            <a:pPr marL="342900" indent="-342900"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maximum power transfer, the impedance of the primary should be equal to the output </a:t>
            </a:r>
            <a:r>
              <a:rPr lang="en-US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impedance of 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transistor and impedance </a:t>
            </a:r>
            <a:r>
              <a:rPr lang="en-US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secondary 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should be equal to load impedance i.e.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3681221"/>
            <a:ext cx="5852214" cy="2700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Rectangle 2"/>
          <p:cNvSpPr>
            <a:spLocks noGrp="1" noChangeArrowheads="1"/>
          </p:cNvSpPr>
          <p:nvPr>
            <p:ph type="title"/>
          </p:nvPr>
        </p:nvSpPr>
        <p:spPr>
          <a:xfrm>
            <a:off x="502663" y="0"/>
            <a:ext cx="8001000" cy="1052736"/>
          </a:xfrm>
        </p:spPr>
        <p:txBody>
          <a:bodyPr/>
          <a:lstStyle/>
          <a:p>
            <a:pPr algn="ctr"/>
            <a:r>
              <a:rPr lang="en-US" sz="3200" b="1" dirty="0">
                <a:solidFill>
                  <a:srgbClr val="005AAB"/>
                </a:solidFill>
                <a:latin typeface="Agency FB" pitchFamily="34" charset="0"/>
                <a:cs typeface="Ali_K_Alwand" pitchFamily="2" charset="-78"/>
              </a:rPr>
              <a:t>6. Transformer-Coupled Amplifier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93992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2"/>
          <p:cNvSpPr>
            <a:spLocks noGrp="1" noChangeArrowheads="1"/>
          </p:cNvSpPr>
          <p:nvPr>
            <p:ph type="title"/>
          </p:nvPr>
        </p:nvSpPr>
        <p:spPr>
          <a:xfrm>
            <a:off x="571500" y="-46502"/>
            <a:ext cx="8001000" cy="1052736"/>
          </a:xfrm>
        </p:spPr>
        <p:txBody>
          <a:bodyPr>
            <a:normAutofit/>
          </a:bodyPr>
          <a:lstStyle/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en-US" sz="3200" b="1" dirty="0" smtClean="0">
                <a:solidFill>
                  <a:srgbClr val="005AAB"/>
                </a:solidFill>
                <a:latin typeface="Agency FB" pitchFamily="34" charset="0"/>
                <a:cs typeface="Ali_K_Alwand" pitchFamily="2" charset="-78"/>
              </a:rPr>
              <a:t>5</a:t>
            </a:r>
            <a:r>
              <a:rPr lang="en-US" sz="3200" b="1" dirty="0">
                <a:solidFill>
                  <a:srgbClr val="005AAB"/>
                </a:solidFill>
                <a:latin typeface="Agency FB" pitchFamily="34" charset="0"/>
                <a:cs typeface="Ali_K_Alwand" pitchFamily="2" charset="-78"/>
              </a:rPr>
              <a:t>. RC Coupled Transistor Amplifier</a:t>
            </a:r>
            <a:endParaRPr lang="tr-TR" sz="3200" b="1" dirty="0">
              <a:solidFill>
                <a:schemeClr val="accent1"/>
              </a:solidFill>
              <a:latin typeface="Agency FB" pitchFamily="34" charset="0"/>
              <a:cs typeface="Ali_K_Alwand" pitchFamily="2" charset="-7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İçerik Yer Tutucusu 1"/>
              <p:cNvSpPr>
                <a:spLocks noGrp="1"/>
              </p:cNvSpPr>
              <p:nvPr>
                <p:ph idx="1"/>
              </p:nvPr>
            </p:nvSpPr>
            <p:spPr>
              <a:xfrm>
                <a:off x="279065" y="1155452"/>
                <a:ext cx="8418586" cy="4968551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lnSpc>
                    <a:spcPct val="150000"/>
                  </a:lnSpc>
                  <a:buClr>
                    <a:srgbClr val="CC0000"/>
                  </a:buClr>
                  <a:buNone/>
                </a:pPr>
                <a:r>
                  <a:rPr lang="en-US" sz="2400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i="1" dirty="0" smtClean="0">
                    <a:solidFill>
                      <a:schemeClr val="accent1"/>
                    </a:solidFill>
                    <a:latin typeface="Times New Roman" pitchFamily="18" charset="0"/>
                    <a:cs typeface="Times New Roman" pitchFamily="18" charset="0"/>
                  </a:rPr>
                  <a:t>Homework </a:t>
                </a:r>
              </a:p>
              <a:p>
                <a:pPr algn="just">
                  <a:lnSpc>
                    <a:spcPct val="100000"/>
                  </a:lnSpc>
                  <a:buClr>
                    <a:srgbClr val="CC0000"/>
                  </a:buClr>
                  <a:buFont typeface="Wingdings" pitchFamily="2" charset="2"/>
                  <a:buChar char="Ø"/>
                </a:pPr>
                <a:r>
                  <a:rPr lang="en-US" sz="2400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>
                    <a:solidFill>
                      <a:schemeClr val="accent1"/>
                    </a:solidFill>
                    <a:latin typeface="Times New Roman"/>
                  </a:rPr>
                  <a:t>(1). </a:t>
                </a:r>
                <a:r>
                  <a:rPr lang="en-US" sz="2400" i="1" dirty="0">
                    <a:solidFill>
                      <a:srgbClr val="231F20"/>
                    </a:solidFill>
                    <a:latin typeface="Times New Roman"/>
                  </a:rPr>
                  <a:t>Fig. 1, shows a 2-stage RC coupled amplifier. What is the biasing potential for the second stage ? If the coupling capacitor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solidFill>
                              <a:srgbClr val="231F2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rgbClr val="231F20"/>
                            </a:solidFill>
                            <a:latin typeface="Cambria Math"/>
                          </a:rPr>
                          <m:t>𝐶</m:t>
                        </m:r>
                      </m:e>
                      <m:sub>
                        <m:r>
                          <a:rPr lang="en-US" sz="2400" i="1">
                            <a:solidFill>
                              <a:srgbClr val="231F20"/>
                            </a:solidFill>
                            <a:latin typeface="Cambria Math"/>
                          </a:rPr>
                          <m:t>𝐶</m:t>
                        </m:r>
                      </m:sub>
                    </m:sSub>
                  </m:oMath>
                </a14:m>
                <a:r>
                  <a:rPr lang="en-US" sz="2400" i="1" dirty="0">
                    <a:solidFill>
                      <a:srgbClr val="231F20"/>
                    </a:solidFill>
                    <a:latin typeface="Times New Roman"/>
                  </a:rPr>
                  <a:t> is replaced by a wire, what would happen to the circuit ?</a:t>
                </a:r>
              </a:p>
              <a:p>
                <a:pPr algn="just">
                  <a:lnSpc>
                    <a:spcPct val="150000"/>
                  </a:lnSpc>
                  <a:buClr>
                    <a:srgbClr val="CC0000"/>
                  </a:buClr>
                  <a:buFont typeface="Wingdings" pitchFamily="2" charset="2"/>
                  <a:buChar char="Ø"/>
                </a:pPr>
                <a:endParaRPr lang="en-US" sz="2400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 algn="just">
                  <a:lnSpc>
                    <a:spcPct val="150000"/>
                  </a:lnSpc>
                  <a:buClr>
                    <a:srgbClr val="CC0000"/>
                  </a:buClr>
                  <a:buNone/>
                </a:pPr>
                <a:r>
                  <a:rPr lang="en-US" sz="2000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Fig.1</a:t>
                </a:r>
                <a:r>
                  <a:rPr lang="en-US" sz="2400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2" name="İçerik Yer Tutucusu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79065" y="1155452"/>
                <a:ext cx="8418586" cy="4968551"/>
              </a:xfrm>
              <a:blipFill rotWithShape="1">
                <a:blip r:embed="rId3"/>
                <a:stretch>
                  <a:fillRect l="-1014" r="-10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44B2E-4EE9-46FD-B006-EDCB65ADD5EE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4" name="Düz Bağlayıcı 3"/>
          <p:cNvCxnSpPr/>
          <p:nvPr/>
        </p:nvCxnSpPr>
        <p:spPr>
          <a:xfrm>
            <a:off x="4503163" y="980728"/>
            <a:ext cx="4317309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Bağlayıcı 8"/>
          <p:cNvCxnSpPr/>
          <p:nvPr/>
        </p:nvCxnSpPr>
        <p:spPr>
          <a:xfrm>
            <a:off x="323528" y="6453336"/>
            <a:ext cx="842493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17"/>
          <p:cNvCxnSpPr/>
          <p:nvPr/>
        </p:nvCxnSpPr>
        <p:spPr>
          <a:xfrm>
            <a:off x="251520" y="1052736"/>
            <a:ext cx="4320480" cy="0"/>
          </a:xfrm>
          <a:prstGeom prst="line">
            <a:avLst/>
          </a:prstGeom>
          <a:ln w="158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2" descr="C:\Users\user\Desktop\download (1)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356" y="51013"/>
            <a:ext cx="857707" cy="857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:\Users\user\Desktop\images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361" y="22321"/>
            <a:ext cx="678423" cy="958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3068960"/>
            <a:ext cx="5897958" cy="3024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17145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0C42B-938C-4867-A3AA-49984040DB1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23528" y="1268760"/>
            <a:ext cx="842493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b="1" dirty="0">
                <a:solidFill>
                  <a:srgbClr val="EE1846"/>
                </a:solidFill>
                <a:latin typeface="Times New Roman"/>
              </a:rPr>
              <a:t>Ex </a:t>
            </a:r>
            <a:r>
              <a:rPr lang="en-US" sz="2000" b="1" dirty="0" smtClean="0">
                <a:solidFill>
                  <a:srgbClr val="EE1846"/>
                </a:solidFill>
                <a:latin typeface="Times New Roman"/>
              </a:rPr>
              <a:t>2.</a:t>
            </a:r>
            <a:r>
              <a:rPr lang="en-US" sz="2000" i="1" dirty="0" smtClean="0">
                <a:solidFill>
                  <a:srgbClr val="231F20"/>
                </a:solidFill>
                <a:latin typeface="Times New Roman"/>
              </a:rPr>
              <a:t> </a:t>
            </a:r>
            <a:r>
              <a:rPr lang="en-US" sz="2000" i="1" dirty="0">
                <a:solidFill>
                  <a:srgbClr val="231F20"/>
                </a:solidFill>
                <a:latin typeface="Times New Roman"/>
              </a:rPr>
              <a:t>A transistor uses transformer coupling for amplification. The output </a:t>
            </a:r>
            <a:r>
              <a:rPr lang="en-US" sz="2000" i="1" dirty="0" smtClean="0">
                <a:solidFill>
                  <a:srgbClr val="231F20"/>
                </a:solidFill>
                <a:latin typeface="Times New Roman"/>
              </a:rPr>
              <a:t>impedance of </a:t>
            </a:r>
            <a:r>
              <a:rPr lang="en-US" sz="2000" i="1" dirty="0">
                <a:solidFill>
                  <a:srgbClr val="231F20"/>
                </a:solidFill>
                <a:latin typeface="Times New Roman"/>
              </a:rPr>
              <a:t>transistor is 10 k</a:t>
            </a:r>
            <a:r>
              <a:rPr lang="el-GR" sz="2000" i="1" dirty="0">
                <a:solidFill>
                  <a:srgbClr val="231F20"/>
                </a:solidFill>
                <a:latin typeface="Times New Roman"/>
              </a:rPr>
              <a:t>Ω</a:t>
            </a:r>
            <a:r>
              <a:rPr lang="en-US" sz="2000" i="1" dirty="0">
                <a:solidFill>
                  <a:srgbClr val="231F20"/>
                </a:solidFill>
                <a:latin typeface="Times New Roman"/>
              </a:rPr>
              <a:t> while the input impedance of next stage is 2.5 k</a:t>
            </a:r>
            <a:r>
              <a:rPr lang="el-GR" sz="2000" i="1" dirty="0">
                <a:solidFill>
                  <a:srgbClr val="231F20"/>
                </a:solidFill>
                <a:latin typeface="Times New Roman"/>
              </a:rPr>
              <a:t> Ω </a:t>
            </a:r>
            <a:r>
              <a:rPr lang="en-US" sz="2000" i="1" dirty="0">
                <a:solidFill>
                  <a:srgbClr val="231F20"/>
                </a:solidFill>
                <a:latin typeface="Times New Roman"/>
              </a:rPr>
              <a:t>. Determine the </a:t>
            </a:r>
            <a:r>
              <a:rPr lang="en-US" sz="2000" i="1" dirty="0" smtClean="0">
                <a:solidFill>
                  <a:srgbClr val="231F20"/>
                </a:solidFill>
                <a:latin typeface="Times New Roman"/>
              </a:rPr>
              <a:t>inductance of </a:t>
            </a:r>
            <a:r>
              <a:rPr lang="en-US" sz="2000" i="1" dirty="0">
                <a:solidFill>
                  <a:srgbClr val="231F20"/>
                </a:solidFill>
                <a:latin typeface="Times New Roman"/>
              </a:rPr>
              <a:t>primary and secondary of </a:t>
            </a:r>
            <a:r>
              <a:rPr lang="en-US" sz="2000" i="1" dirty="0" smtClean="0">
                <a:solidFill>
                  <a:srgbClr val="231F20"/>
                </a:solidFill>
                <a:latin typeface="Times New Roman"/>
              </a:rPr>
              <a:t>the transformer </a:t>
            </a:r>
            <a:r>
              <a:rPr lang="en-US" sz="2000" i="1" dirty="0">
                <a:solidFill>
                  <a:srgbClr val="231F20"/>
                </a:solidFill>
                <a:latin typeface="Times New Roman"/>
              </a:rPr>
              <a:t>for perfect impedance matching at a frequency </a:t>
            </a:r>
            <a:r>
              <a:rPr lang="en-US" sz="2000" i="1" dirty="0" smtClean="0">
                <a:solidFill>
                  <a:srgbClr val="231F20"/>
                </a:solidFill>
                <a:latin typeface="Times New Roman"/>
              </a:rPr>
              <a:t>of 200 </a:t>
            </a:r>
            <a:r>
              <a:rPr lang="en-US" sz="2000" i="1" dirty="0">
                <a:solidFill>
                  <a:srgbClr val="231F20"/>
                </a:solidFill>
                <a:latin typeface="Times New Roman"/>
              </a:rPr>
              <a:t>Hz.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502663" y="0"/>
            <a:ext cx="8001000" cy="1052736"/>
          </a:xfrm>
        </p:spPr>
        <p:txBody>
          <a:bodyPr/>
          <a:lstStyle/>
          <a:p>
            <a:pPr algn="ctr"/>
            <a:r>
              <a:rPr lang="en-US" sz="3200" b="1" dirty="0">
                <a:solidFill>
                  <a:srgbClr val="005AAB"/>
                </a:solidFill>
                <a:latin typeface="Agency FB" pitchFamily="34" charset="0"/>
                <a:cs typeface="Ali_K_Alwand" pitchFamily="2" charset="-78"/>
              </a:rPr>
              <a:t>6. Transformer-Coupled Amplifier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Slayt Numarası Yer Tutucusu 5"/>
          <p:cNvSpPr txBox="1">
            <a:spLocks/>
          </p:cNvSpPr>
          <p:nvPr/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tr-TR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>
                    <a:tint val="75000"/>
                  </a:schemeClr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fld id="{67544B2E-4EE9-46FD-B006-EDCB65ADD5E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10" name="Düz Bağlayıcı 3"/>
          <p:cNvCxnSpPr/>
          <p:nvPr/>
        </p:nvCxnSpPr>
        <p:spPr>
          <a:xfrm>
            <a:off x="4503163" y="980728"/>
            <a:ext cx="4317309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Düz Bağlayıcı 17"/>
          <p:cNvCxnSpPr>
            <a:endCxn id="8" idx="2"/>
          </p:cNvCxnSpPr>
          <p:nvPr/>
        </p:nvCxnSpPr>
        <p:spPr>
          <a:xfrm>
            <a:off x="251520" y="1052736"/>
            <a:ext cx="4251643" cy="0"/>
          </a:xfrm>
          <a:prstGeom prst="line">
            <a:avLst/>
          </a:prstGeom>
          <a:ln w="158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2" descr="C:\Users\user\Desktop\download 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356" y="51013"/>
            <a:ext cx="857707" cy="857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C:\Users\user\Desktop\image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361" y="22321"/>
            <a:ext cx="678423" cy="958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4" name="Düz Bağlayıcı 8"/>
          <p:cNvCxnSpPr/>
          <p:nvPr/>
        </p:nvCxnSpPr>
        <p:spPr>
          <a:xfrm>
            <a:off x="323528" y="6483886"/>
            <a:ext cx="842493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848" y="2708920"/>
            <a:ext cx="7486272" cy="36474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369935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65588" y="66001"/>
            <a:ext cx="8001000" cy="1052736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005AAB"/>
                </a:solidFill>
                <a:latin typeface="Agency FB" pitchFamily="34" charset="0"/>
                <a:cs typeface="Ali_K_Alwand" pitchFamily="2" charset="-78"/>
              </a:rPr>
              <a:t>                      5</a:t>
            </a:r>
            <a:r>
              <a:rPr lang="en-US" sz="3200" b="1" dirty="0">
                <a:solidFill>
                  <a:srgbClr val="005AAB"/>
                </a:solidFill>
                <a:latin typeface="Agency FB" pitchFamily="34" charset="0"/>
                <a:cs typeface="Ali_K_Alwand" pitchFamily="2" charset="-78"/>
              </a:rPr>
              <a:t>. RC Coupled Transistor Amplifier</a:t>
            </a:r>
            <a:endParaRPr lang="tr-TR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44B2E-4EE9-46FD-B006-EDCB65ADD5EE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4" name="Düz Bağlayıcı 3"/>
          <p:cNvCxnSpPr/>
          <p:nvPr/>
        </p:nvCxnSpPr>
        <p:spPr>
          <a:xfrm>
            <a:off x="4503163" y="980728"/>
            <a:ext cx="4317309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Bağlayıcı 8"/>
          <p:cNvCxnSpPr/>
          <p:nvPr/>
        </p:nvCxnSpPr>
        <p:spPr>
          <a:xfrm>
            <a:off x="323528" y="6453336"/>
            <a:ext cx="842493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17"/>
          <p:cNvCxnSpPr/>
          <p:nvPr/>
        </p:nvCxnSpPr>
        <p:spPr>
          <a:xfrm>
            <a:off x="404568" y="1006113"/>
            <a:ext cx="4251643" cy="0"/>
          </a:xfrm>
          <a:prstGeom prst="line">
            <a:avLst/>
          </a:prstGeom>
          <a:ln w="158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C:\Users\user\Desktop\download (1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356" y="51013"/>
            <a:ext cx="857707" cy="857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Users\user\Desktop\image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361" y="22321"/>
            <a:ext cx="678423" cy="958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244388" y="1340768"/>
            <a:ext cx="857608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en-US" sz="2400" b="1" dirty="0" smtClean="0">
                <a:solidFill>
                  <a:srgbClr val="EE1846"/>
                </a:solidFill>
                <a:latin typeface="Times New Roman"/>
              </a:rPr>
              <a:t> </a:t>
            </a:r>
            <a:r>
              <a:rPr lang="en-US" sz="2400" b="1" dirty="0" smtClean="0">
                <a:solidFill>
                  <a:schemeClr val="accent1"/>
                </a:solidFill>
                <a:latin typeface="Times New Roman"/>
              </a:rPr>
              <a:t>(2)</a:t>
            </a:r>
            <a:r>
              <a:rPr lang="en-US" sz="2400" b="1" dirty="0" smtClean="0">
                <a:solidFill>
                  <a:srgbClr val="EE1846"/>
                </a:solidFill>
                <a:latin typeface="Times New Roman"/>
              </a:rPr>
              <a:t> </a:t>
            </a:r>
            <a:r>
              <a:rPr lang="en-US" sz="2400" i="1" dirty="0" smtClean="0">
                <a:solidFill>
                  <a:srgbClr val="231F20"/>
                </a:solidFill>
                <a:latin typeface="Times New Roman"/>
              </a:rPr>
              <a:t>Fig. 2, </a:t>
            </a:r>
            <a:r>
              <a:rPr lang="en-US" sz="2400" i="1" dirty="0">
                <a:solidFill>
                  <a:srgbClr val="231F20"/>
                </a:solidFill>
                <a:latin typeface="Times New Roman"/>
              </a:rPr>
              <a:t>shows a 2-stage RC coupled amplifier. Find the voltage gain of (i</a:t>
            </a:r>
            <a:r>
              <a:rPr lang="en-US" sz="2400" i="1" dirty="0" smtClean="0">
                <a:solidFill>
                  <a:srgbClr val="231F20"/>
                </a:solidFill>
                <a:latin typeface="Times New Roman"/>
              </a:rPr>
              <a:t>) first </a:t>
            </a:r>
            <a:r>
              <a:rPr lang="en-US" sz="2400" i="1" dirty="0">
                <a:solidFill>
                  <a:srgbClr val="231F20"/>
                </a:solidFill>
                <a:latin typeface="Times New Roman"/>
              </a:rPr>
              <a:t>stage (ii) second stage and (iii) overall voltage gain.</a:t>
            </a:r>
            <a:endParaRPr lang="en-US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973" y="2636912"/>
            <a:ext cx="8072476" cy="3240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3779912" y="6021288"/>
            <a:ext cx="73289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Fig.2</a:t>
            </a:r>
          </a:p>
        </p:txBody>
      </p:sp>
    </p:spTree>
    <p:extLst>
      <p:ext uri="{BB962C8B-B14F-4D97-AF65-F5344CB8AC3E}">
        <p14:creationId xmlns:p14="http://schemas.microsoft.com/office/powerpoint/2010/main" val="1969733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2663" y="0"/>
            <a:ext cx="8001000" cy="1052736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solidFill>
                  <a:srgbClr val="005AAB"/>
                </a:solidFill>
                <a:latin typeface="Agency FB" pitchFamily="34" charset="0"/>
                <a:cs typeface="Ali_K_Alwand" pitchFamily="2" charset="-78"/>
              </a:rPr>
              <a:t>6. </a:t>
            </a:r>
            <a:r>
              <a:rPr lang="en-US" sz="3200" b="1" dirty="0">
                <a:solidFill>
                  <a:srgbClr val="005AAB"/>
                </a:solidFill>
                <a:latin typeface="Agency FB" pitchFamily="34" charset="0"/>
                <a:cs typeface="Ali_K_Alwand" pitchFamily="2" charset="-78"/>
              </a:rPr>
              <a:t>Transformer-Coupled Amplifier</a:t>
            </a:r>
            <a:endParaRPr lang="tr-TR" sz="3200" b="1" dirty="0">
              <a:solidFill>
                <a:srgbClr val="005AAB"/>
              </a:solidFill>
              <a:latin typeface="Agency FB" pitchFamily="34" charset="0"/>
              <a:cs typeface="Ali_K_Alwand" pitchFamily="2" charset="-78"/>
            </a:endParaRPr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251520" y="1268760"/>
            <a:ext cx="8418586" cy="4968551"/>
          </a:xfrm>
        </p:spPr>
        <p:txBody>
          <a:bodyPr>
            <a:noAutofit/>
          </a:bodyPr>
          <a:lstStyle/>
          <a:p>
            <a:pPr marL="342900" indent="-3429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i="1" dirty="0">
                <a:solidFill>
                  <a:srgbClr val="FF0000"/>
                </a:solidFill>
                <a:latin typeface="Times New Roman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main reason for low voltage and power gain of RC coupled amplifier is that the effective load (RAC) of each stage is 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decreased 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due to the low resistance presented by the input of each stage to the preceding stage. </a:t>
            </a:r>
            <a:endParaRPr lang="en-US" sz="24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effective load resistance of each stage could be increased, the voltage and power gain could be increased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algn="just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This can be achieved by 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transformer coupling. </a:t>
            </a:r>
            <a:endParaRPr lang="en-US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44B2E-4EE9-46FD-B006-EDCB65ADD5EE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4" name="Düz Bağlayıcı 3"/>
          <p:cNvCxnSpPr/>
          <p:nvPr/>
        </p:nvCxnSpPr>
        <p:spPr>
          <a:xfrm>
            <a:off x="4503163" y="980728"/>
            <a:ext cx="4317309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Bağlayıcı 8"/>
          <p:cNvCxnSpPr/>
          <p:nvPr/>
        </p:nvCxnSpPr>
        <p:spPr>
          <a:xfrm>
            <a:off x="323528" y="6453336"/>
            <a:ext cx="842493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17"/>
          <p:cNvCxnSpPr>
            <a:endCxn id="403458" idx="2"/>
          </p:cNvCxnSpPr>
          <p:nvPr/>
        </p:nvCxnSpPr>
        <p:spPr>
          <a:xfrm>
            <a:off x="251520" y="1052736"/>
            <a:ext cx="4251643" cy="0"/>
          </a:xfrm>
          <a:prstGeom prst="line">
            <a:avLst/>
          </a:prstGeom>
          <a:ln w="158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2" descr="C:\Users\user\Desktop\download (1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356" y="51013"/>
            <a:ext cx="857707" cy="857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C:\Users\user\Desktop\image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361" y="22321"/>
            <a:ext cx="678423" cy="958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7557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2663" y="0"/>
            <a:ext cx="8001000" cy="1052736"/>
          </a:xfrm>
        </p:spPr>
        <p:txBody>
          <a:bodyPr/>
          <a:lstStyle/>
          <a:p>
            <a:pPr algn="ctr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solidFill>
                  <a:srgbClr val="005AAB"/>
                </a:solidFill>
                <a:latin typeface="Agency FB" pitchFamily="34" charset="0"/>
                <a:cs typeface="Ali_K_Alwand" pitchFamily="2" charset="-78"/>
              </a:rPr>
              <a:t>6. Transformer-Coupled Amplifier</a:t>
            </a:r>
            <a:endParaRPr lang="tr-TR" sz="3600" b="1" dirty="0">
              <a:solidFill>
                <a:srgbClr val="C00000"/>
              </a:solidFill>
            </a:endParaRPr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251520" y="1196752"/>
            <a:ext cx="8418586" cy="4968551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By the use of impedance-changing properties of transformer, the low resistance of a stage (or load) can be reflected 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as a 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high load resistance to the previous stage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lnSpc>
                <a:spcPct val="150000"/>
              </a:lnSpc>
              <a:buClr>
                <a:srgbClr val="C00000"/>
              </a:buClr>
              <a:buNone/>
            </a:pPr>
            <a:endParaRPr lang="en-US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Transformer coupling is generally employed when the load is small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It is mostly used for 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power amplification.</a:t>
            </a:r>
          </a:p>
          <a:p>
            <a:pPr marL="0" indent="0" algn="just">
              <a:lnSpc>
                <a:spcPct val="150000"/>
              </a:lnSpc>
              <a:buClr>
                <a:srgbClr val="C00000"/>
              </a:buClr>
              <a:buNone/>
            </a:pPr>
            <a:endParaRPr lang="en-US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en-US" sz="24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tr-TR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44B2E-4EE9-46FD-B006-EDCB65ADD5EE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4" name="Düz Bağlayıcı 3"/>
          <p:cNvCxnSpPr/>
          <p:nvPr/>
        </p:nvCxnSpPr>
        <p:spPr>
          <a:xfrm>
            <a:off x="4503163" y="980728"/>
            <a:ext cx="4317309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Bağlayıcı 8"/>
          <p:cNvCxnSpPr/>
          <p:nvPr/>
        </p:nvCxnSpPr>
        <p:spPr>
          <a:xfrm>
            <a:off x="323528" y="6453336"/>
            <a:ext cx="842493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17"/>
          <p:cNvCxnSpPr>
            <a:endCxn id="403458" idx="2"/>
          </p:cNvCxnSpPr>
          <p:nvPr/>
        </p:nvCxnSpPr>
        <p:spPr>
          <a:xfrm>
            <a:off x="251520" y="1052736"/>
            <a:ext cx="4251643" cy="0"/>
          </a:xfrm>
          <a:prstGeom prst="line">
            <a:avLst/>
          </a:prstGeom>
          <a:ln w="158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2" descr="C:\Users\user\Desktop\download (1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356" y="51013"/>
            <a:ext cx="857707" cy="857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Rectangle 15"/>
          <p:cNvSpPr/>
          <p:nvPr/>
        </p:nvSpPr>
        <p:spPr>
          <a:xfrm>
            <a:off x="278566" y="1298029"/>
            <a:ext cx="8541906" cy="498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</a:pPr>
            <a:endParaRPr lang="en-US" sz="2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Picture 2" descr="C:\Users\user\Desktop\image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361" y="22321"/>
            <a:ext cx="678423" cy="958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6412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2"/>
          <p:cNvSpPr>
            <a:spLocks noGrp="1" noChangeArrowheads="1"/>
          </p:cNvSpPr>
          <p:nvPr>
            <p:ph type="title"/>
          </p:nvPr>
        </p:nvSpPr>
        <p:spPr>
          <a:xfrm>
            <a:off x="907468" y="22321"/>
            <a:ext cx="8001000" cy="1052736"/>
          </a:xfrm>
        </p:spPr>
        <p:txBody>
          <a:bodyPr/>
          <a:lstStyle/>
          <a:p>
            <a:pPr algn="ctr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solidFill>
                  <a:srgbClr val="005AAB"/>
                </a:solidFill>
                <a:latin typeface="Agency FB" pitchFamily="34" charset="0"/>
                <a:cs typeface="Ali_K_Alwand" pitchFamily="2" charset="-78"/>
              </a:rPr>
              <a:t>6. Transformer-Coupled Amplifier</a:t>
            </a:r>
            <a:endParaRPr lang="tr-TR" sz="3600" b="1" dirty="0">
              <a:solidFill>
                <a:srgbClr val="C00000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44B2E-4EE9-46FD-B006-EDCB65ADD5EE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4" name="Düz Bağlayıcı 3"/>
          <p:cNvCxnSpPr/>
          <p:nvPr/>
        </p:nvCxnSpPr>
        <p:spPr>
          <a:xfrm>
            <a:off x="4503163" y="980728"/>
            <a:ext cx="4317309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Bağlayıcı 8"/>
          <p:cNvCxnSpPr/>
          <p:nvPr/>
        </p:nvCxnSpPr>
        <p:spPr>
          <a:xfrm>
            <a:off x="323528" y="6453336"/>
            <a:ext cx="842493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17"/>
          <p:cNvCxnSpPr>
            <a:endCxn id="403458" idx="2"/>
          </p:cNvCxnSpPr>
          <p:nvPr/>
        </p:nvCxnSpPr>
        <p:spPr>
          <a:xfrm>
            <a:off x="656325" y="1075057"/>
            <a:ext cx="4251643" cy="0"/>
          </a:xfrm>
          <a:prstGeom prst="line">
            <a:avLst/>
          </a:prstGeom>
          <a:ln w="158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C:\Users\user\Desktop\download (1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356" y="51013"/>
            <a:ext cx="857707" cy="857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331361" y="1412776"/>
            <a:ext cx="820891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Fig. 3</a:t>
            </a:r>
            <a:r>
              <a:rPr lang="en-US" sz="24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shows two stages of transformer coupled amplifier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50000"/>
              </a:lnSpc>
              <a:buClr>
                <a:srgbClr val="C00000"/>
              </a:buClr>
            </a:pPr>
            <a:endParaRPr lang="en-US" sz="24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coupling transformer is used to feed the output of one stage to the input of the next stage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50000"/>
              </a:lnSpc>
              <a:buClr>
                <a:srgbClr val="C00000"/>
              </a:buClr>
            </a:pPr>
            <a:endParaRPr lang="en-US" sz="24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primary </a:t>
            </a: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of this transformer is made the collector load and its secondary </a:t>
            </a: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gives input to the next stage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Picture 2" descr="C:\Users\user\Desktop\image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361" y="22321"/>
            <a:ext cx="678423" cy="958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6024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2"/>
          <p:cNvSpPr>
            <a:spLocks noGrp="1" noChangeArrowheads="1"/>
          </p:cNvSpPr>
          <p:nvPr>
            <p:ph type="title"/>
          </p:nvPr>
        </p:nvSpPr>
        <p:spPr>
          <a:xfrm>
            <a:off x="819472" y="-24844"/>
            <a:ext cx="8001000" cy="1052736"/>
          </a:xfrm>
        </p:spPr>
        <p:txBody>
          <a:bodyPr/>
          <a:lstStyle/>
          <a:p>
            <a:pPr algn="ctr"/>
            <a:r>
              <a:rPr lang="en-US" sz="3200" b="1" dirty="0">
                <a:solidFill>
                  <a:srgbClr val="005AAB"/>
                </a:solidFill>
                <a:latin typeface="Agency FB" pitchFamily="34" charset="0"/>
                <a:cs typeface="Ali_K_Alwand" pitchFamily="2" charset="-78"/>
              </a:rPr>
              <a:t>6. Transformer-Coupled Amplifier</a:t>
            </a:r>
            <a:endParaRPr lang="tr-TR" sz="3600" b="1" dirty="0">
              <a:solidFill>
                <a:srgbClr val="C00000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44B2E-4EE9-46FD-B006-EDCB65ADD5EE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4" name="Düz Bağlayıcı 3"/>
          <p:cNvCxnSpPr/>
          <p:nvPr/>
        </p:nvCxnSpPr>
        <p:spPr>
          <a:xfrm>
            <a:off x="4503163" y="980728"/>
            <a:ext cx="4317309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Bağlayıcı 8"/>
          <p:cNvCxnSpPr/>
          <p:nvPr/>
        </p:nvCxnSpPr>
        <p:spPr>
          <a:xfrm>
            <a:off x="323528" y="6453336"/>
            <a:ext cx="842493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17"/>
          <p:cNvCxnSpPr>
            <a:endCxn id="403458" idx="2"/>
          </p:cNvCxnSpPr>
          <p:nvPr/>
        </p:nvCxnSpPr>
        <p:spPr>
          <a:xfrm>
            <a:off x="568329" y="1027892"/>
            <a:ext cx="4251643" cy="0"/>
          </a:xfrm>
          <a:prstGeom prst="line">
            <a:avLst/>
          </a:prstGeom>
          <a:ln w="158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C:\Users\user\Desktop\download (1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356" y="51013"/>
            <a:ext cx="857707" cy="857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C:\Users\user\Desktop\image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361" y="22321"/>
            <a:ext cx="678423" cy="958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416" y="1268760"/>
            <a:ext cx="8135160" cy="36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3485952" y="5013176"/>
            <a:ext cx="82266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Fig.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598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81372" y="4277"/>
            <a:ext cx="8001000" cy="1052736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solidFill>
                  <a:srgbClr val="005AAB"/>
                </a:solidFill>
                <a:latin typeface="Agency FB" pitchFamily="34" charset="0"/>
                <a:cs typeface="Ali_K_Alwand" pitchFamily="2" charset="-78"/>
              </a:rPr>
              <a:t>6. Transformer-Coupled Amplifier</a:t>
            </a:r>
            <a:endParaRPr lang="tr-TR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44B2E-4EE9-46FD-B006-EDCB65ADD5EE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4" name="Düz Bağlayıcı 3"/>
          <p:cNvCxnSpPr/>
          <p:nvPr/>
        </p:nvCxnSpPr>
        <p:spPr>
          <a:xfrm>
            <a:off x="4503163" y="980728"/>
            <a:ext cx="4317309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Bağlayıcı 8"/>
          <p:cNvCxnSpPr/>
          <p:nvPr/>
        </p:nvCxnSpPr>
        <p:spPr>
          <a:xfrm>
            <a:off x="323528" y="6453336"/>
            <a:ext cx="842493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17"/>
          <p:cNvCxnSpPr/>
          <p:nvPr/>
        </p:nvCxnSpPr>
        <p:spPr>
          <a:xfrm>
            <a:off x="758641" y="1043532"/>
            <a:ext cx="4251643" cy="0"/>
          </a:xfrm>
          <a:prstGeom prst="line">
            <a:avLst/>
          </a:prstGeom>
          <a:ln w="158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C:\Users\user\Desktop\download (1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356" y="51013"/>
            <a:ext cx="857707" cy="857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Users\user\Desktop\image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361" y="51442"/>
            <a:ext cx="678423" cy="958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151082" y="1196752"/>
            <a:ext cx="881340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i="1" dirty="0" smtClean="0">
                <a:solidFill>
                  <a:srgbClr val="C00000"/>
                </a:solidFill>
                <a:latin typeface="Times New Roman"/>
              </a:rPr>
              <a:t>       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Operation</a:t>
            </a: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When an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a.c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signal is applied to the base of first transistor, it appears in the 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amplified form 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across primary </a:t>
            </a: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of the coupling transformer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endParaRPr lang="en-US" sz="24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voltage developed across primary 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is transferred 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to the input of the next stage by the transformer secondary as shown in </a:t>
            </a:r>
            <a:r>
              <a:rPr lang="en-US" sz="24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Fig.3.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lnSpc>
                <a:spcPct val="150000"/>
              </a:lnSpc>
              <a:buClr>
                <a:srgbClr val="C00000"/>
              </a:buClr>
            </a:pPr>
            <a:endParaRPr lang="en-US" sz="24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second 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stage renders amplification in an exactly similar manner.</a:t>
            </a:r>
          </a:p>
          <a:p>
            <a:pPr algn="just">
              <a:lnSpc>
                <a:spcPct val="150000"/>
              </a:lnSpc>
              <a:buClr>
                <a:srgbClr val="C00000"/>
              </a:buClr>
            </a:pPr>
            <a:endParaRPr lang="en-US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9313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2663" y="0"/>
            <a:ext cx="8001000" cy="1052736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en-US" sz="3200" b="1" dirty="0">
                <a:solidFill>
                  <a:srgbClr val="005AAB"/>
                </a:solidFill>
                <a:latin typeface="Agency FB" pitchFamily="34" charset="0"/>
                <a:cs typeface="Ali_K_Alwand" pitchFamily="2" charset="-78"/>
              </a:rPr>
              <a:t>6. Transformer-Coupled Amplifier</a:t>
            </a:r>
            <a:endParaRPr lang="en-US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44B2E-4EE9-46FD-B006-EDCB65ADD5EE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4" name="Düz Bağlayıcı 3"/>
          <p:cNvCxnSpPr/>
          <p:nvPr/>
        </p:nvCxnSpPr>
        <p:spPr>
          <a:xfrm>
            <a:off x="4503163" y="980728"/>
            <a:ext cx="4317309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Bağlayıcı 8"/>
          <p:cNvCxnSpPr/>
          <p:nvPr/>
        </p:nvCxnSpPr>
        <p:spPr>
          <a:xfrm>
            <a:off x="323528" y="6453336"/>
            <a:ext cx="842493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17"/>
          <p:cNvCxnSpPr>
            <a:endCxn id="403458" idx="2"/>
          </p:cNvCxnSpPr>
          <p:nvPr/>
        </p:nvCxnSpPr>
        <p:spPr>
          <a:xfrm>
            <a:off x="251520" y="1052736"/>
            <a:ext cx="4251643" cy="0"/>
          </a:xfrm>
          <a:prstGeom prst="line">
            <a:avLst/>
          </a:prstGeom>
          <a:ln w="158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C:\Users\user\Desktop\download (1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356" y="51013"/>
            <a:ext cx="857707" cy="857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323528" y="1196752"/>
            <a:ext cx="856895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Clr>
                <a:srgbClr val="C00000"/>
              </a:buClr>
            </a:pPr>
            <a:r>
              <a:rPr lang="en-US" sz="2400" b="1" dirty="0" smtClean="0">
                <a:solidFill>
                  <a:srgbClr val="C00000"/>
                </a:solidFill>
                <a:latin typeface="Times New Roman"/>
              </a:rPr>
              <a:t>    Frequency response</a:t>
            </a:r>
            <a:endParaRPr lang="en-US" sz="2400" dirty="0" smtClean="0">
              <a:latin typeface="Times New Roman"/>
            </a:endParaRPr>
          </a:p>
          <a:p>
            <a:pPr marL="342900" indent="-342900" algn="just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400" dirty="0" smtClean="0">
                <a:latin typeface="Times New Roman"/>
              </a:rPr>
              <a:t>The </a:t>
            </a:r>
            <a:r>
              <a:rPr lang="en-US" sz="2400" dirty="0">
                <a:latin typeface="Times New Roman"/>
              </a:rPr>
              <a:t>frequency response of </a:t>
            </a:r>
            <a:r>
              <a:rPr lang="en-US" sz="2400" dirty="0" smtClean="0">
                <a:latin typeface="Times New Roman"/>
              </a:rPr>
              <a:t>a transformer </a:t>
            </a:r>
            <a:r>
              <a:rPr lang="en-US" sz="2400" dirty="0">
                <a:latin typeface="Times New Roman"/>
              </a:rPr>
              <a:t>coupled amplifier is shown in </a:t>
            </a:r>
            <a:r>
              <a:rPr lang="en-US" sz="2400" b="1" dirty="0" smtClean="0">
                <a:solidFill>
                  <a:schemeClr val="accent1"/>
                </a:solidFill>
                <a:latin typeface="Times New Roman"/>
              </a:rPr>
              <a:t>Fig.4</a:t>
            </a:r>
            <a:r>
              <a:rPr lang="en-US" sz="2400" dirty="0" smtClean="0">
                <a:latin typeface="Times New Roman"/>
              </a:rPr>
              <a:t>. </a:t>
            </a:r>
          </a:p>
          <a:p>
            <a:pPr marL="342900" indent="-342900" algn="just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400" dirty="0" smtClean="0">
                <a:latin typeface="Times New Roman"/>
              </a:rPr>
              <a:t>It is </a:t>
            </a:r>
            <a:r>
              <a:rPr lang="en-US" sz="2400" dirty="0">
                <a:latin typeface="Times New Roman"/>
              </a:rPr>
              <a:t>clear that frequency response is rather poor i.e. gain </a:t>
            </a:r>
            <a:r>
              <a:rPr lang="en-US" sz="2400" dirty="0" smtClean="0">
                <a:latin typeface="Times New Roman"/>
              </a:rPr>
              <a:t>is constant </a:t>
            </a:r>
            <a:r>
              <a:rPr lang="en-US" sz="2400" dirty="0">
                <a:latin typeface="Times New Roman"/>
              </a:rPr>
              <a:t>only over a small range of frequency</a:t>
            </a:r>
            <a:r>
              <a:rPr lang="en-US" sz="2400" dirty="0" smtClean="0">
                <a:latin typeface="Times New Roman"/>
              </a:rPr>
              <a:t>.</a:t>
            </a:r>
          </a:p>
          <a:p>
            <a:pPr marL="342900" indent="-342900" algn="just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400" dirty="0" smtClean="0">
                <a:latin typeface="Times New Roman"/>
              </a:rPr>
              <a:t> </a:t>
            </a:r>
            <a:r>
              <a:rPr lang="en-US" sz="2400" dirty="0">
                <a:latin typeface="Times New Roman"/>
              </a:rPr>
              <a:t>The </a:t>
            </a:r>
            <a:r>
              <a:rPr lang="en-US" sz="2400" dirty="0" smtClean="0">
                <a:latin typeface="Times New Roman"/>
              </a:rPr>
              <a:t>output voltage </a:t>
            </a:r>
            <a:r>
              <a:rPr lang="en-US" sz="2400" dirty="0">
                <a:latin typeface="Times New Roman"/>
              </a:rPr>
              <a:t>is equal to the collector current </a:t>
            </a:r>
            <a:r>
              <a:rPr lang="en-US" sz="2400" dirty="0" smtClean="0">
                <a:latin typeface="Times New Roman"/>
              </a:rPr>
              <a:t>multiplied by </a:t>
            </a:r>
            <a:r>
              <a:rPr lang="en-US" sz="2400" dirty="0">
                <a:latin typeface="Times New Roman"/>
              </a:rPr>
              <a:t>reactance of primary. </a:t>
            </a:r>
            <a:endParaRPr lang="en-US" sz="2400" dirty="0" smtClean="0">
              <a:latin typeface="Times New Roman"/>
            </a:endParaRPr>
          </a:p>
          <a:p>
            <a:pPr marL="342900" indent="-342900" algn="just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400" dirty="0" smtClean="0">
                <a:latin typeface="Times New Roman"/>
              </a:rPr>
              <a:t>At </a:t>
            </a:r>
            <a:r>
              <a:rPr lang="en-US" sz="2400" dirty="0">
                <a:latin typeface="Times New Roman"/>
              </a:rPr>
              <a:t>low frequencies, the </a:t>
            </a:r>
            <a:r>
              <a:rPr lang="en-US" sz="2400" dirty="0" smtClean="0">
                <a:latin typeface="Times New Roman"/>
              </a:rPr>
              <a:t>reactance of </a:t>
            </a:r>
            <a:r>
              <a:rPr lang="en-US" sz="2400" dirty="0">
                <a:latin typeface="Times New Roman"/>
              </a:rPr>
              <a:t>primary begins to fall, resulting in </a:t>
            </a:r>
            <a:r>
              <a:rPr lang="en-US" sz="2400" dirty="0" smtClean="0">
                <a:latin typeface="Times New Roman"/>
              </a:rPr>
              <a:t>decreased gain</a:t>
            </a:r>
            <a:r>
              <a:rPr lang="en-US" sz="2400" dirty="0">
                <a:latin typeface="Times New Roman"/>
              </a:rPr>
              <a:t>. </a:t>
            </a:r>
          </a:p>
        </p:txBody>
      </p:sp>
      <p:pic>
        <p:nvPicPr>
          <p:cNvPr id="11" name="Picture 2" descr="C:\Users\user\Desktop\image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361" y="22321"/>
            <a:ext cx="678423" cy="958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5563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3_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4_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9160</TotalTime>
  <Words>1290</Words>
  <Application>Microsoft Office PowerPoint</Application>
  <PresentationFormat>On-screen Show (4:3)</PresentationFormat>
  <Paragraphs>175</Paragraphs>
  <Slides>20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Office Teması</vt:lpstr>
      <vt:lpstr>1_Office Teması</vt:lpstr>
      <vt:lpstr>2_Office Teması</vt:lpstr>
      <vt:lpstr>3_Office Teması</vt:lpstr>
      <vt:lpstr>4_Office Teması</vt:lpstr>
      <vt:lpstr>PowerPoint Presentation</vt:lpstr>
      <vt:lpstr>              5. RC Coupled Transistor Amplifier</vt:lpstr>
      <vt:lpstr>                      5. RC Coupled Transistor Amplifier</vt:lpstr>
      <vt:lpstr>6. Transformer-Coupled Amplifier</vt:lpstr>
      <vt:lpstr> 6. Transformer-Coupled Amplifier</vt:lpstr>
      <vt:lpstr> 6. Transformer-Coupled Amplifier</vt:lpstr>
      <vt:lpstr>6. Transformer-Coupled Amplifier</vt:lpstr>
      <vt:lpstr>6. Transformer-Coupled Amplifier</vt:lpstr>
      <vt:lpstr>6. Transformer-Coupled Amplifier</vt:lpstr>
      <vt:lpstr> 6. Transformer-Coupled Amplifier</vt:lpstr>
      <vt:lpstr>                  6. Transformer-Coupled Amplifier</vt:lpstr>
      <vt:lpstr> 6. Transformer-Coupled Amplifier</vt:lpstr>
      <vt:lpstr>6. Transformer-Coupled Amplifier</vt:lpstr>
      <vt:lpstr>6. Transformer-Coupled Amplifier</vt:lpstr>
      <vt:lpstr>6. Transformer-Coupled Amplifier</vt:lpstr>
      <vt:lpstr> 6. Transformer-Coupled Amplifier</vt:lpstr>
      <vt:lpstr> 6. Transformer-Coupled Amplifier</vt:lpstr>
      <vt:lpstr>PowerPoint Presentation</vt:lpstr>
      <vt:lpstr>6. Transformer-Coupled Amplifier</vt:lpstr>
      <vt:lpstr>6. Transformer-Coupled Amplifier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Orçun Madran</dc:creator>
  <cp:lastModifiedBy>DR.Ahmed Saker 2o1O</cp:lastModifiedBy>
  <cp:revision>900</cp:revision>
  <dcterms:created xsi:type="dcterms:W3CDTF">2006-09-03T22:05:48Z</dcterms:created>
  <dcterms:modified xsi:type="dcterms:W3CDTF">2021-06-05T21:18:42Z</dcterms:modified>
</cp:coreProperties>
</file>