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688" r:id="rId3"/>
    <p:sldMasterId id="2147483700" r:id="rId4"/>
    <p:sldMasterId id="2147483712" r:id="rId5"/>
  </p:sldMasterIdLst>
  <p:notesMasterIdLst>
    <p:notesMasterId r:id="rId26"/>
  </p:notesMasterIdLst>
  <p:sldIdLst>
    <p:sldId id="945" r:id="rId6"/>
    <p:sldId id="944" r:id="rId7"/>
    <p:sldId id="946" r:id="rId8"/>
    <p:sldId id="947" r:id="rId9"/>
    <p:sldId id="948" r:id="rId10"/>
    <p:sldId id="949" r:id="rId11"/>
    <p:sldId id="950" r:id="rId12"/>
    <p:sldId id="951" r:id="rId13"/>
    <p:sldId id="952" r:id="rId14"/>
    <p:sldId id="953" r:id="rId15"/>
    <p:sldId id="954" r:id="rId16"/>
    <p:sldId id="955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165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68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39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7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1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9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7141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4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3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02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8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89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9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4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7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4836"/>
      </p:ext>
    </p:extLst>
  </p:cSld>
  <p:clrMapOvr>
    <a:masterClrMapping/>
  </p:clrMapOvr>
  <p:hf hd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8.emf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69053" y="1916832"/>
            <a:ext cx="8418586" cy="471377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Electronic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Circuits II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2400" kern="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Second Year_ </a:t>
            </a:r>
            <a:r>
              <a:rPr lang="en-US" sz="2400" b="1" kern="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Lecture 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endParaRPr lang="en-US" sz="2400" b="1" kern="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3100" b="1" kern="0" dirty="0" smtClean="0">
                <a:solidFill>
                  <a:srgbClr val="000000"/>
                </a:solidFill>
                <a:latin typeface="Times New Roman"/>
                <a:ea typeface="Calibri"/>
              </a:rPr>
              <a:t>lecturer</a:t>
            </a:r>
            <a:endParaRPr lang="en-US" sz="3100" b="1" kern="0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2400" b="1" dirty="0" err="1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Wisam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Hayder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1800" b="1" kern="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1200" b="1" kern="0" dirty="0" smtClean="0">
                <a:latin typeface="Times New Roman"/>
                <a:ea typeface="Calibri"/>
              </a:rPr>
              <a:t>2021</a:t>
            </a:r>
            <a:endParaRPr lang="en-US" sz="1200" b="1" kern="0" dirty="0"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algn="ctr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8687" y="250723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COMMUNICATION ENGINEERING </a:t>
            </a:r>
            <a:endParaRPr lang="tr-TR" sz="2400" dirty="0"/>
          </a:p>
        </p:txBody>
      </p: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endParaRPr lang="en-US" sz="2000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4800" y="1268760"/>
            <a:ext cx="8552964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high frequencies, the capacitance between turns of windings acts as a bypass condenser to reduce the output voltage and hence gain.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follows, therefore, that there will be disproportionate amplification of frequencies in a complete signal such as music, speech etc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Hence, transformer-coupled amplifier introduces frequency distortion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51013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43508" y="1072296"/>
            <a:ext cx="8784976" cy="517167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be added here that in a properly designed transformer, it is possible to achieve a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fairly constant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gain over the audio frequency range.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transformer that achieves a frequency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response comparable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RC coupling may cost 10 to 20 times as much as the inexpensive RC coupled amplifier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539549" y="1048485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2698637" cy="17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80112" y="191755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Fig. 4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4968551"/>
          </a:xfrm>
        </p:spPr>
        <p:txBody>
          <a:bodyPr>
            <a:noAutofit/>
          </a:bodyPr>
          <a:lstStyle/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400" dirty="0">
                <a:solidFill>
                  <a:srgbClr val="231F20"/>
                </a:solidFill>
                <a:latin typeface="Times New Roman"/>
              </a:rPr>
              <a:t>  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Advantages</a:t>
            </a:r>
          </a:p>
          <a:p>
            <a:pPr algn="just" fontAlgn="base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    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 signal power is lost in the collector or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base 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ii) </a:t>
            </a:r>
            <a:r>
              <a:rPr lang="en-US" sz="2400" dirty="0">
                <a:latin typeface="Times New Roman"/>
              </a:rPr>
              <a:t>An excellent impedance matching can be achieved in a transformer coupled amplifier. It </a:t>
            </a:r>
            <a:r>
              <a:rPr lang="en-US" sz="2400" dirty="0" smtClean="0">
                <a:latin typeface="Times New Roman"/>
              </a:rPr>
              <a:t>is easy </a:t>
            </a:r>
            <a:r>
              <a:rPr lang="en-US" sz="2400" dirty="0">
                <a:latin typeface="Times New Roman"/>
              </a:rPr>
              <a:t>to make the inductive reactance of primary equal to the output impedance of the transistor </a:t>
            </a:r>
            <a:r>
              <a:rPr lang="en-US" sz="2400" dirty="0" smtClean="0">
                <a:latin typeface="Times New Roman"/>
              </a:rPr>
              <a:t>and inductive </a:t>
            </a:r>
            <a:r>
              <a:rPr lang="en-US" sz="2400" dirty="0">
                <a:latin typeface="Times New Roman"/>
              </a:rPr>
              <a:t>reactance of secondary equal to the input impedance of next stage</a:t>
            </a:r>
            <a:r>
              <a:rPr lang="en-US" sz="2400" dirty="0" smtClean="0">
                <a:latin typeface="Times New Roman"/>
              </a:rPr>
              <a:t>. 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iii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 smtClean="0">
                <a:latin typeface="Times New Roman"/>
              </a:rPr>
              <a:t>Due to excellent impedance matching, transformer coupling provides higher gain. As </a:t>
            </a:r>
            <a:r>
              <a:rPr lang="en-US" sz="2400" dirty="0" err="1" smtClean="0">
                <a:latin typeface="Times New Roman"/>
              </a:rPr>
              <a:t>amatter</a:t>
            </a:r>
            <a:r>
              <a:rPr lang="en-US" sz="2400" dirty="0" smtClean="0">
                <a:latin typeface="Times New Roman"/>
              </a:rPr>
              <a:t> of fact, a single stage of properly designed transformer coupling can provide the gain of two stages of RC coupling.</a:t>
            </a:r>
            <a:endParaRPr lang="en-US" sz="2400" dirty="0">
              <a:latin typeface="Times New Roman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90594" cy="4968551"/>
          </a:xfrm>
        </p:spPr>
        <p:txBody>
          <a:bodyPr>
            <a:noAutofit/>
          </a:bodyPr>
          <a:lstStyle/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Disadvantages</a:t>
            </a:r>
            <a:endParaRPr lang="en-US" sz="2400" b="1" dirty="0">
              <a:solidFill>
                <a:srgbClr val="EE1846"/>
              </a:solidFill>
              <a:latin typeface="Times New Roman"/>
            </a:endParaRPr>
          </a:p>
          <a:p>
            <a:pPr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 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has a poor frequency response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i.e.the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gain varies considerably with frequency.</a:t>
            </a:r>
          </a:p>
          <a:p>
            <a:pPr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 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ii)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coupling transformers are bulky and fairly expensive at audio frequencies.</a:t>
            </a:r>
          </a:p>
          <a:p>
            <a:pPr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 (iii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Frequency distortion is higher i.e. low frequency signals are less amplified as compared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high frequency signals.</a:t>
            </a:r>
          </a:p>
          <a:p>
            <a:pPr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b="1" i="1" dirty="0">
                <a:solidFill>
                  <a:srgbClr val="EE1846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iv)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Transformer coupling tends to introduce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output. </a:t>
            </a: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4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1540" y="1196752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Clr>
                <a:srgbClr val="C00000"/>
              </a:buClr>
            </a:pP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Applications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Transformer coupling is mostly employed for impedance matching.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stage of a multistage amplifier is the power stage.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concentrated effort is made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transfer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power to the output device e.g. a loudspeaker.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power transfer,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impedance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power source should be equal to that of load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i="1" dirty="0" smtClean="0">
              <a:solidFill>
                <a:srgbClr val="231F2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412776"/>
            <a:ext cx="8496944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Usually, the impedance of an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device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few ohms whereas the output impedance of transistor is several hundred times this value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to match the impedance, a step-down transformer of proper turn ratio is used.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impedance of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of the transformer is made equal to the load impedance and primary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impedance equal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output impedance of transistor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600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268760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illustrates the impedance matching by a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down transformer.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output device (e.g. speaker) connected to the secondary has a small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resistance RL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load R′L appearing on the primary side will be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549" y="4725144"/>
            <a:ext cx="2235419" cy="109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2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84576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3164" y="1268760"/>
                <a:ext cx="8251284" cy="11339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instance, suppose the transformer has turn ratio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dirty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:: 10 : 1.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100 Ω , then load appearing on the primary is :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64" y="1268760"/>
                <a:ext cx="8251284" cy="1133965"/>
              </a:xfrm>
              <a:prstGeom prst="rect">
                <a:avLst/>
              </a:prstGeom>
              <a:blipFill rotWithShape="1">
                <a:blip r:embed="rId5"/>
                <a:stretch>
                  <a:fillRect l="-1035" r="-1109" b="-1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240" y="2402725"/>
            <a:ext cx="3294135" cy="81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95946"/>
            <a:ext cx="6048672" cy="32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55976" y="5900497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5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497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5" y="1108277"/>
            <a:ext cx="88337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i="1" dirty="0">
              <a:solidFill>
                <a:srgbClr val="231F20"/>
              </a:solidFill>
              <a:latin typeface="Times New Roman"/>
            </a:endParaRPr>
          </a:p>
          <a:p>
            <a:endParaRPr lang="en-US" dirty="0" smtClean="0">
              <a:solidFill>
                <a:srgbClr val="231F20"/>
              </a:solidFill>
              <a:latin typeface="TimesNewRoman"/>
            </a:endParaRPr>
          </a:p>
        </p:txBody>
      </p:sp>
      <p:cxnSp>
        <p:nvCxnSpPr>
          <p:cNvPr id="9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24731" y="209136"/>
            <a:ext cx="5022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7863" y="1416053"/>
            <a:ext cx="84381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the load on the primary side is comparable to the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impedance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transistor.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results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maximum power transfer from transistor to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transformer.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 that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value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 resistance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 speaker) can be “stepped-up” to a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at the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collector of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 by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appropriate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ratio.</a:t>
            </a:r>
          </a:p>
        </p:txBody>
      </p:sp>
    </p:spTree>
    <p:extLst>
      <p:ext uri="{BB962C8B-B14F-4D97-AF65-F5344CB8AC3E}">
        <p14:creationId xmlns:p14="http://schemas.microsoft.com/office/powerpoint/2010/main" val="173549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1460" y="1196752"/>
            <a:ext cx="8489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EE1846"/>
                </a:solidFill>
                <a:latin typeface="Times New Roman"/>
              </a:rPr>
              <a:t>Ex 1.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 transformer coupling is used in the final stage of a multistage amplifier.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If the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output impedance of transistor is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1k</a:t>
            </a:r>
            <a:r>
              <a:rPr lang="el-GR" sz="2000" i="1" dirty="0" smtClean="0">
                <a:solidFill>
                  <a:srgbClr val="231F20"/>
                </a:solidFill>
                <a:latin typeface="Cambria Math"/>
                <a:ea typeface="Cambria Math"/>
              </a:rPr>
              <a:t>Ω</a:t>
            </a:r>
            <a:r>
              <a:rPr lang="en-US" sz="2000" dirty="0" smtClean="0">
                <a:solidFill>
                  <a:srgbClr val="231F20"/>
                </a:solidFill>
                <a:latin typeface="Symbol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and the speaker has a resistance of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10</a:t>
            </a:r>
            <a:r>
              <a:rPr lang="el-GR" sz="2000" i="1" dirty="0">
                <a:solidFill>
                  <a:srgbClr val="231F20"/>
                </a:solidFill>
                <a:latin typeface="Cambria Math"/>
                <a:ea typeface="Cambria Math"/>
              </a:rPr>
              <a:t> Ω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,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find the turn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ratio of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the transformer so that maximum power is transferred to the load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.</a:t>
            </a:r>
          </a:p>
          <a:p>
            <a:r>
              <a:rPr lang="en-US" sz="2000" i="1" dirty="0" smtClean="0">
                <a:solidFill>
                  <a:schemeClr val="accent1"/>
                </a:solidFill>
                <a:latin typeface="Times New Roman"/>
              </a:rPr>
              <a:t>Sol: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maximum power transfer, the impedance of the primary should be equal to the output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impedance of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 and impedance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secondary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equal to load impedance i.e.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81221"/>
            <a:ext cx="5852214" cy="270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-46502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5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. RC Coupled Transistor Amplifier</a:t>
            </a:r>
            <a:endParaRPr lang="tr-TR" sz="3200" b="1" dirty="0">
              <a:solidFill>
                <a:schemeClr val="accent1"/>
              </a:solidFill>
              <a:latin typeface="Agency FB" pitchFamily="34" charset="0"/>
              <a:cs typeface="Ali_K_Alwan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279065" y="1155452"/>
                <a:ext cx="8418586" cy="496855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Clr>
                    <a:srgbClr val="CC0000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Homework </a:t>
                </a:r>
              </a:p>
              <a:p>
                <a:pPr algn="just">
                  <a:lnSpc>
                    <a:spcPct val="100000"/>
                  </a:lnSpc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>
                    <a:solidFill>
                      <a:schemeClr val="accent1"/>
                    </a:solidFill>
                    <a:latin typeface="Times New Roman"/>
                  </a:rPr>
                  <a:t>(1).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Fig. 1, shows a 2-stage RC coupled amplifier. What is the biasing potential for the second stage ? If the coupling capacitor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231F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31F2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solidFill>
                              <a:srgbClr val="231F2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 is replaced by a wire, what would happen to the circuit ?</a:t>
                </a:r>
              </a:p>
              <a:p>
                <a:pPr algn="just">
                  <a:lnSpc>
                    <a:spcPct val="150000"/>
                  </a:lnSpc>
                  <a:buClr>
                    <a:srgbClr val="CC0000"/>
                  </a:buClr>
                  <a:buFont typeface="Wingdings" pitchFamily="2" charset="2"/>
                  <a:buChar char="Ø"/>
                </a:pPr>
                <a:endParaRPr lang="en-US" sz="2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Clr>
                    <a:srgbClr val="CC0000"/>
                  </a:buClr>
                  <a:buNone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Fig.1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9065" y="1155452"/>
                <a:ext cx="8418586" cy="4968551"/>
              </a:xfrm>
              <a:blipFill rotWithShape="1">
                <a:blip r:embed="rId3"/>
                <a:stretch>
                  <a:fillRect l="-1014" r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589795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6876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EE1846"/>
                </a:solidFill>
                <a:latin typeface="Times New Roman"/>
              </a:rPr>
              <a:t>Ex </a:t>
            </a:r>
            <a:r>
              <a:rPr lang="en-US" sz="2000" b="1" dirty="0" smtClean="0">
                <a:solidFill>
                  <a:srgbClr val="EE1846"/>
                </a:solidFill>
                <a:latin typeface="Times New Roman"/>
              </a:rPr>
              <a:t>2.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 transistor uses transformer coupling for amplification. The output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impedance of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transistor is 10 k</a:t>
            </a:r>
            <a:r>
              <a:rPr lang="el-GR" sz="2000" i="1" dirty="0">
                <a:solidFill>
                  <a:srgbClr val="231F20"/>
                </a:solidFill>
                <a:latin typeface="Times New Roman"/>
              </a:rPr>
              <a:t>Ω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 while the input impedance of next stage is 2.5 k</a:t>
            </a:r>
            <a:r>
              <a:rPr lang="el-GR" sz="2000" i="1" dirty="0">
                <a:solidFill>
                  <a:srgbClr val="231F20"/>
                </a:solidFill>
                <a:latin typeface="Times New Roman"/>
              </a:rPr>
              <a:t> Ω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. Determine the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inductance of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primary and secondary of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the transformer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for perfect impedance matching at a frequency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of 200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Hz.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ayt Numarası Yer Tutucusu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67544B2E-4EE9-46FD-B006-EDCB65ADD5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7"/>
          <p:cNvCxnSpPr>
            <a:endCxn id="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8" y="2708920"/>
            <a:ext cx="7486272" cy="364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99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588" y="66001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                      5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. RC Coupled Transistor Amplifier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04568" y="1006113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4388" y="1340768"/>
            <a:ext cx="8576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imes New Roman"/>
              </a:rPr>
              <a:t>(2)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Fig. 2,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shows a 2-stage RC coupled amplifier. Find the voltage gain of (i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) first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stage (ii) second stage and (iii) overall voltage gain.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3" y="2636912"/>
            <a:ext cx="807247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79912" y="6021288"/>
            <a:ext cx="7328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Fig.2</a:t>
            </a:r>
          </a:p>
        </p:txBody>
      </p:sp>
    </p:spTree>
    <p:extLst>
      <p:ext uri="{BB962C8B-B14F-4D97-AF65-F5344CB8AC3E}">
        <p14:creationId xmlns:p14="http://schemas.microsoft.com/office/powerpoint/2010/main" val="1969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Transformer-Coupled Amplifier</a:t>
            </a:r>
            <a:endParaRPr lang="tr-TR" sz="3200" b="1" dirty="0">
              <a:solidFill>
                <a:srgbClr val="005AAB"/>
              </a:solidFill>
              <a:latin typeface="Agency FB" pitchFamily="34" charset="0"/>
              <a:cs typeface="Ali_K_Alwand" pitchFamily="2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268760"/>
            <a:ext cx="8418586" cy="496855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main reason for low voltage and power gain of RC coupled amplifier is that the effective load (RAC) of each stage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decreased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due to the low resistance presented by the input of each stage to the preceding stage.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effective load resistance of each stage could be increased, the voltage and power gain could be increased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can be achieved by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transformer coupling.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196752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the use of impedance-changing properties of transformer, the low resistance of a stage (or load) can be reflected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high load resistance to the previous stage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Transformer coupling is generally employed when the load is small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mostly used for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power amplification.</a:t>
            </a: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tr-T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8566" y="1298029"/>
            <a:ext cx="854190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</a:pP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68" y="22321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656325" y="1075057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1361" y="1412776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Fig. 3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shows two stages of transformer coupled amplifier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coupling transformer is used to feed the output of one stage to the input of the next stage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primary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this transformer is made the collector load and its secondary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gives input to the next stage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472" y="-24844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568329" y="1027892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16" y="1268760"/>
            <a:ext cx="813516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85952" y="5013176"/>
            <a:ext cx="822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Fig.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372" y="4277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758641" y="1043532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1442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1082" y="1196752"/>
            <a:ext cx="88134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C00000"/>
                </a:solidFill>
                <a:latin typeface="Times New Roman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When an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signal is applied to the base of first transistor, it appears in 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amplified form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across primary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the coupling transformer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voltage developed across primary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transferred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input of the next stage by the transformer secondary as shown in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Fig.3.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stage renders amplification in an exactly similar manner.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196752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</a:pPr>
            <a:r>
              <a:rPr lang="en-US" sz="2400" b="1" dirty="0" smtClean="0">
                <a:solidFill>
                  <a:srgbClr val="C00000"/>
                </a:solidFill>
                <a:latin typeface="Times New Roman"/>
              </a:rPr>
              <a:t>    Frequency response</a:t>
            </a:r>
            <a:endParaRPr lang="en-US" sz="2400" dirty="0" smtClean="0">
              <a:latin typeface="Times New Roman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</a:rPr>
              <a:t>The </a:t>
            </a:r>
            <a:r>
              <a:rPr lang="en-US" sz="2400" dirty="0">
                <a:latin typeface="Times New Roman"/>
              </a:rPr>
              <a:t>frequency response of </a:t>
            </a:r>
            <a:r>
              <a:rPr lang="en-US" sz="2400" dirty="0" smtClean="0">
                <a:latin typeface="Times New Roman"/>
              </a:rPr>
              <a:t>a transformer </a:t>
            </a:r>
            <a:r>
              <a:rPr lang="en-US" sz="2400" dirty="0">
                <a:latin typeface="Times New Roman"/>
              </a:rPr>
              <a:t>coupled amplifier is shown in </a:t>
            </a:r>
            <a:r>
              <a:rPr lang="en-US" sz="2400" b="1" dirty="0" smtClean="0">
                <a:solidFill>
                  <a:schemeClr val="accent1"/>
                </a:solidFill>
                <a:latin typeface="Times New Roman"/>
              </a:rPr>
              <a:t>Fig.4</a:t>
            </a:r>
            <a:r>
              <a:rPr lang="en-US" sz="2400" dirty="0" smtClean="0">
                <a:latin typeface="Times New Roman"/>
              </a:rPr>
              <a:t>.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</a:rPr>
              <a:t>It is </a:t>
            </a:r>
            <a:r>
              <a:rPr lang="en-US" sz="2400" dirty="0">
                <a:latin typeface="Times New Roman"/>
              </a:rPr>
              <a:t>clear that frequency response is rather poor i.e. gain </a:t>
            </a:r>
            <a:r>
              <a:rPr lang="en-US" sz="2400" dirty="0" smtClean="0">
                <a:latin typeface="Times New Roman"/>
              </a:rPr>
              <a:t>is constant </a:t>
            </a:r>
            <a:r>
              <a:rPr lang="en-US" sz="2400" dirty="0">
                <a:latin typeface="Times New Roman"/>
              </a:rPr>
              <a:t>only over a small range of frequency</a:t>
            </a:r>
            <a:r>
              <a:rPr lang="en-US" sz="2400" dirty="0" smtClean="0">
                <a:latin typeface="Times New Roman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</a:rPr>
              <a:t> </a:t>
            </a:r>
            <a:r>
              <a:rPr lang="en-US" sz="2400" dirty="0">
                <a:latin typeface="Times New Roman"/>
              </a:rPr>
              <a:t>The </a:t>
            </a:r>
            <a:r>
              <a:rPr lang="en-US" sz="2400" dirty="0" smtClean="0">
                <a:latin typeface="Times New Roman"/>
              </a:rPr>
              <a:t>output voltage </a:t>
            </a:r>
            <a:r>
              <a:rPr lang="en-US" sz="2400" dirty="0">
                <a:latin typeface="Times New Roman"/>
              </a:rPr>
              <a:t>is equal to the collector current </a:t>
            </a:r>
            <a:r>
              <a:rPr lang="en-US" sz="2400" dirty="0" smtClean="0">
                <a:latin typeface="Times New Roman"/>
              </a:rPr>
              <a:t>multiplied by </a:t>
            </a:r>
            <a:r>
              <a:rPr lang="en-US" sz="2400" dirty="0">
                <a:latin typeface="Times New Roman"/>
              </a:rPr>
              <a:t>reactance of primary. </a:t>
            </a:r>
            <a:endParaRPr lang="en-US" sz="2400" dirty="0" smtClean="0">
              <a:latin typeface="Times New Roman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</a:rPr>
              <a:t>At </a:t>
            </a:r>
            <a:r>
              <a:rPr lang="en-US" sz="2400" dirty="0">
                <a:latin typeface="Times New Roman"/>
              </a:rPr>
              <a:t>low frequencies, the </a:t>
            </a:r>
            <a:r>
              <a:rPr lang="en-US" sz="2400" dirty="0" smtClean="0">
                <a:latin typeface="Times New Roman"/>
              </a:rPr>
              <a:t>reactance of </a:t>
            </a:r>
            <a:r>
              <a:rPr lang="en-US" sz="2400" dirty="0">
                <a:latin typeface="Times New Roman"/>
              </a:rPr>
              <a:t>primary begins to fall, resulting in </a:t>
            </a:r>
            <a:r>
              <a:rPr lang="en-US" sz="2400" dirty="0" smtClean="0">
                <a:latin typeface="Times New Roman"/>
              </a:rPr>
              <a:t>decreased gain</a:t>
            </a:r>
            <a:r>
              <a:rPr lang="en-US" sz="2400" dirty="0">
                <a:latin typeface="Times New Roman"/>
              </a:rPr>
              <a:t>. </a:t>
            </a: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9160</TotalTime>
  <Words>1290</Words>
  <Application>Microsoft Office PowerPoint</Application>
  <PresentationFormat>On-screen Show (4:3)</PresentationFormat>
  <Paragraphs>175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Teması</vt:lpstr>
      <vt:lpstr>1_Office Teması</vt:lpstr>
      <vt:lpstr>2_Office Teması</vt:lpstr>
      <vt:lpstr>3_Office Teması</vt:lpstr>
      <vt:lpstr>4_Office Teması</vt:lpstr>
      <vt:lpstr>PowerPoint Presentation</vt:lpstr>
      <vt:lpstr>              5. RC Coupled Transistor Amplifier</vt:lpstr>
      <vt:lpstr>                      5. RC Coupled Transistor Amplifier</vt:lpstr>
      <vt:lpstr>6. Transformer-Coupled Amplifier</vt:lpstr>
      <vt:lpstr> 6. Transformer-Coupled Amplifier</vt:lpstr>
      <vt:lpstr> 6. Transformer-Coupled Amplifier</vt:lpstr>
      <vt:lpstr>6. Transformer-Coupled Amplifier</vt:lpstr>
      <vt:lpstr>6. Transformer-Coupled Amplifier</vt:lpstr>
      <vt:lpstr>6. Transformer-Coupled Amplifier</vt:lpstr>
      <vt:lpstr> 6. Transformer-Coupled Amplifier</vt:lpstr>
      <vt:lpstr>                  6. Transformer-Coupled Amplifier</vt:lpstr>
      <vt:lpstr> 6. Transformer-Coupled Amplifier</vt:lpstr>
      <vt:lpstr>6. Transformer-Coupled Amplifier</vt:lpstr>
      <vt:lpstr>6. Transformer-Coupled Amplifier</vt:lpstr>
      <vt:lpstr>6. Transformer-Coupled Amplifier</vt:lpstr>
      <vt:lpstr> 6. Transformer-Coupled Amplifier</vt:lpstr>
      <vt:lpstr> 6. Transformer-Coupled Amplifier</vt:lpstr>
      <vt:lpstr>PowerPoint Presentation</vt:lpstr>
      <vt:lpstr>6. Transformer-Coupled Amplifier</vt:lpstr>
      <vt:lpstr>6. Transformer-Coupled Amplifier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900</cp:revision>
  <dcterms:created xsi:type="dcterms:W3CDTF">2006-09-03T22:05:48Z</dcterms:created>
  <dcterms:modified xsi:type="dcterms:W3CDTF">2021-06-05T21:18:42Z</dcterms:modified>
</cp:coreProperties>
</file>